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9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10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7" r:id="rId2"/>
    <p:sldId id="344" r:id="rId3"/>
    <p:sldId id="256" r:id="rId4"/>
    <p:sldId id="258" r:id="rId5"/>
    <p:sldId id="292" r:id="rId6"/>
    <p:sldId id="259" r:id="rId7"/>
    <p:sldId id="313" r:id="rId8"/>
    <p:sldId id="260" r:id="rId9"/>
    <p:sldId id="289" r:id="rId10"/>
    <p:sldId id="261" r:id="rId11"/>
    <p:sldId id="291" r:id="rId12"/>
    <p:sldId id="316" r:id="rId13"/>
    <p:sldId id="264" r:id="rId14"/>
    <p:sldId id="265" r:id="rId15"/>
    <p:sldId id="351" r:id="rId16"/>
    <p:sldId id="296" r:id="rId17"/>
    <p:sldId id="297" r:id="rId18"/>
    <p:sldId id="298" r:id="rId19"/>
    <p:sldId id="299" r:id="rId20"/>
    <p:sldId id="300" r:id="rId21"/>
    <p:sldId id="301" r:id="rId22"/>
    <p:sldId id="317" r:id="rId23"/>
    <p:sldId id="325" r:id="rId24"/>
    <p:sldId id="318" r:id="rId25"/>
    <p:sldId id="335" r:id="rId26"/>
    <p:sldId id="319" r:id="rId27"/>
    <p:sldId id="320" r:id="rId28"/>
    <p:sldId id="350" r:id="rId29"/>
    <p:sldId id="347" r:id="rId30"/>
    <p:sldId id="349" r:id="rId31"/>
    <p:sldId id="321" r:id="rId32"/>
    <p:sldId id="322" r:id="rId33"/>
    <p:sldId id="323" r:id="rId34"/>
    <p:sldId id="324" r:id="rId35"/>
    <p:sldId id="343" r:id="rId36"/>
    <p:sldId id="342" r:id="rId37"/>
    <p:sldId id="326" r:id="rId38"/>
    <p:sldId id="327" r:id="rId39"/>
    <p:sldId id="328" r:id="rId40"/>
    <p:sldId id="329" r:id="rId41"/>
    <p:sldId id="330" r:id="rId42"/>
    <p:sldId id="331" r:id="rId43"/>
    <p:sldId id="336" r:id="rId44"/>
    <p:sldId id="337" r:id="rId45"/>
    <p:sldId id="338" r:id="rId46"/>
    <p:sldId id="340" r:id="rId47"/>
    <p:sldId id="345" r:id="rId48"/>
    <p:sldId id="346" r:id="rId49"/>
    <p:sldId id="339" r:id="rId50"/>
    <p:sldId id="348" r:id="rId51"/>
    <p:sldId id="352" r:id="rId52"/>
    <p:sldId id="353" r:id="rId53"/>
    <p:sldId id="354" r:id="rId54"/>
    <p:sldId id="355" r:id="rId55"/>
    <p:sldId id="311" r:id="rId56"/>
    <p:sldId id="334" r:id="rId57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2703" autoAdjust="0"/>
  </p:normalViewPr>
  <p:slideViewPr>
    <p:cSldViewPr>
      <p:cViewPr>
        <p:scale>
          <a:sx n="80" d="100"/>
          <a:sy n="80" d="100"/>
        </p:scale>
        <p:origin x="-7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AD41E-E09B-4DED-82EB-A679A7F807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A2FAA30B-6AFB-4A15-8D74-79CF658C7BF5}">
      <dgm:prSet/>
      <dgm:spPr/>
      <dgm:t>
        <a:bodyPr/>
        <a:lstStyle/>
        <a:p>
          <a:pPr algn="ctr" rtl="0"/>
          <a:r>
            <a:rPr lang="pt-BR" dirty="0" smtClean="0">
              <a:solidFill>
                <a:schemeClr val="tx1"/>
              </a:solidFill>
            </a:rPr>
            <a:t>CONSELHO MUNICIPAL DE SAÚDE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PARECIS-RO</a:t>
          </a:r>
          <a:endParaRPr lang="pt-BR" dirty="0">
            <a:solidFill>
              <a:schemeClr val="tx1"/>
            </a:solidFill>
          </a:endParaRPr>
        </a:p>
      </dgm:t>
    </dgm:pt>
    <dgm:pt modelId="{5F679279-37B4-4A2D-BB9B-49B2A298FF2E}" type="parTrans" cxnId="{1F611A4C-536F-4FFB-A108-F4B26982A64A}">
      <dgm:prSet/>
      <dgm:spPr/>
      <dgm:t>
        <a:bodyPr/>
        <a:lstStyle/>
        <a:p>
          <a:endParaRPr lang="pt-BR"/>
        </a:p>
      </dgm:t>
    </dgm:pt>
    <dgm:pt modelId="{3D32C5D9-F08A-4190-9D3C-03490A9E47B6}" type="sibTrans" cxnId="{1F611A4C-536F-4FFB-A108-F4B26982A64A}">
      <dgm:prSet/>
      <dgm:spPr/>
      <dgm:t>
        <a:bodyPr/>
        <a:lstStyle/>
        <a:p>
          <a:endParaRPr lang="pt-BR"/>
        </a:p>
      </dgm:t>
    </dgm:pt>
    <dgm:pt modelId="{6E60F16E-8286-4744-B1AF-CABB3610CD5A}" type="pres">
      <dgm:prSet presAssocID="{52DAD41E-E09B-4DED-82EB-A679A7F807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D369A8-F90F-4E95-8009-59086EB49519}" type="pres">
      <dgm:prSet presAssocID="{A2FAA30B-6AFB-4A15-8D74-79CF658C7B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5AAB7D-7EFA-4D3D-B223-3B9695B40786}" type="presOf" srcId="{52DAD41E-E09B-4DED-82EB-A679A7F8073C}" destId="{6E60F16E-8286-4744-B1AF-CABB3610CD5A}" srcOrd="0" destOrd="0" presId="urn:microsoft.com/office/officeart/2005/8/layout/vList2"/>
    <dgm:cxn modelId="{34ED3658-6922-49B5-B9FB-6A944B339B09}" type="presOf" srcId="{A2FAA30B-6AFB-4A15-8D74-79CF658C7BF5}" destId="{73D369A8-F90F-4E95-8009-59086EB49519}" srcOrd="0" destOrd="0" presId="urn:microsoft.com/office/officeart/2005/8/layout/vList2"/>
    <dgm:cxn modelId="{1F611A4C-536F-4FFB-A108-F4B26982A64A}" srcId="{52DAD41E-E09B-4DED-82EB-A679A7F8073C}" destId="{A2FAA30B-6AFB-4A15-8D74-79CF658C7BF5}" srcOrd="0" destOrd="0" parTransId="{5F679279-37B4-4A2D-BB9B-49B2A298FF2E}" sibTransId="{3D32C5D9-F08A-4190-9D3C-03490A9E47B6}"/>
    <dgm:cxn modelId="{81AA1E11-468B-4647-960A-78A4E6CBF3C5}" type="presParOf" srcId="{6E60F16E-8286-4744-B1AF-CABB3610CD5A}" destId="{73D369A8-F90F-4E95-8009-59086EB495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52D2B6-5C5E-4A16-A37D-C29275E84B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0AE326-45CB-4C98-BFAB-251E0A64A27C}">
      <dgm:prSet custT="1"/>
      <dgm:spPr/>
      <dgm:t>
        <a:bodyPr/>
        <a:lstStyle/>
        <a:p>
          <a:pPr algn="ctr" rtl="0"/>
          <a:r>
            <a:rPr lang="pt-BR" sz="2800" b="1" dirty="0" smtClean="0">
              <a:latin typeface="Arial" pitchFamily="34" charset="0"/>
              <a:cs typeface="Arial" pitchFamily="34" charset="0"/>
            </a:rPr>
            <a:t>RECEITAS DA UNIÃO</a:t>
          </a:r>
          <a:endParaRPr lang="pt-BR" sz="2800" dirty="0">
            <a:latin typeface="Arial" pitchFamily="34" charset="0"/>
            <a:cs typeface="Arial" pitchFamily="34" charset="0"/>
          </a:endParaRPr>
        </a:p>
      </dgm:t>
    </dgm:pt>
    <dgm:pt modelId="{1EADFEA4-17E8-41A6-A2A0-414F1B501D8E}" type="parTrans" cxnId="{49E21DD9-DCCC-44B2-931B-C0E45C5C0CEC}">
      <dgm:prSet/>
      <dgm:spPr/>
      <dgm:t>
        <a:bodyPr/>
        <a:lstStyle/>
        <a:p>
          <a:endParaRPr lang="pt-BR"/>
        </a:p>
      </dgm:t>
    </dgm:pt>
    <dgm:pt modelId="{1179C2B9-8C17-4419-9791-0D1D6167D2FE}" type="sibTrans" cxnId="{49E21DD9-DCCC-44B2-931B-C0E45C5C0CEC}">
      <dgm:prSet/>
      <dgm:spPr/>
      <dgm:t>
        <a:bodyPr/>
        <a:lstStyle/>
        <a:p>
          <a:endParaRPr lang="pt-BR"/>
        </a:p>
      </dgm:t>
    </dgm:pt>
    <dgm:pt modelId="{B41CCD7C-8D9D-4787-8CA0-A68C5EB87E53}" type="pres">
      <dgm:prSet presAssocID="{BF52D2B6-5C5E-4A16-A37D-C29275E84B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CC90F8-C666-423A-9F7E-65107C6992B6}" type="pres">
      <dgm:prSet presAssocID="{6F0AE326-45CB-4C98-BFAB-251E0A64A2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4EF49A-5D70-4F63-A141-B9843547C75B}" type="presOf" srcId="{BF52D2B6-5C5E-4A16-A37D-C29275E84BA0}" destId="{B41CCD7C-8D9D-4787-8CA0-A68C5EB87E53}" srcOrd="0" destOrd="0" presId="urn:microsoft.com/office/officeart/2005/8/layout/vList2"/>
    <dgm:cxn modelId="{49E21DD9-DCCC-44B2-931B-C0E45C5C0CEC}" srcId="{BF52D2B6-5C5E-4A16-A37D-C29275E84BA0}" destId="{6F0AE326-45CB-4C98-BFAB-251E0A64A27C}" srcOrd="0" destOrd="0" parTransId="{1EADFEA4-17E8-41A6-A2A0-414F1B501D8E}" sibTransId="{1179C2B9-8C17-4419-9791-0D1D6167D2FE}"/>
    <dgm:cxn modelId="{D25E3BD9-6EBF-4185-8A9D-A926BE04D507}" type="presOf" srcId="{6F0AE326-45CB-4C98-BFAB-251E0A64A27C}" destId="{F2CC90F8-C666-423A-9F7E-65107C6992B6}" srcOrd="0" destOrd="0" presId="urn:microsoft.com/office/officeart/2005/8/layout/vList2"/>
    <dgm:cxn modelId="{9DB1D87B-A744-4FB4-AF00-08C19AF358AA}" type="presParOf" srcId="{B41CCD7C-8D9D-4787-8CA0-A68C5EB87E53}" destId="{F2CC90F8-C666-423A-9F7E-65107C6992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22E5E7-36D7-4474-A308-4DA93A57B25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20BB1805-B8A7-4FF2-8F9C-A2B856505236}">
      <dgm:prSet custT="1"/>
      <dgm:spPr/>
      <dgm:t>
        <a:bodyPr/>
        <a:lstStyle/>
        <a:p>
          <a:pPr rtl="0"/>
          <a:r>
            <a:rPr lang="pt-BR" sz="2800" b="1" u="sng" dirty="0" smtClean="0">
              <a:latin typeface="Arial" pitchFamily="34" charset="0"/>
              <a:cs typeface="Arial" pitchFamily="34" charset="0"/>
            </a:rPr>
            <a:t>SAÚDE</a:t>
          </a:r>
          <a:endParaRPr lang="pt-BR" sz="2800" dirty="0">
            <a:latin typeface="Arial" pitchFamily="34" charset="0"/>
            <a:cs typeface="Arial" pitchFamily="34" charset="0"/>
          </a:endParaRPr>
        </a:p>
      </dgm:t>
    </dgm:pt>
    <dgm:pt modelId="{D74B8659-B1B3-4C52-A3F7-35EE13D53AD3}" type="parTrans" cxnId="{74AFF436-A9D6-43B9-A0AC-3928ACEF0856}">
      <dgm:prSet/>
      <dgm:spPr/>
      <dgm:t>
        <a:bodyPr/>
        <a:lstStyle/>
        <a:p>
          <a:endParaRPr lang="pt-BR"/>
        </a:p>
      </dgm:t>
    </dgm:pt>
    <dgm:pt modelId="{4FC15404-CE4D-42C5-A198-3D0D17E4846C}" type="sibTrans" cxnId="{74AFF436-A9D6-43B9-A0AC-3928ACEF0856}">
      <dgm:prSet/>
      <dgm:spPr/>
      <dgm:t>
        <a:bodyPr/>
        <a:lstStyle/>
        <a:p>
          <a:endParaRPr lang="pt-BR"/>
        </a:p>
      </dgm:t>
    </dgm:pt>
    <dgm:pt modelId="{96946D7E-02B2-4FB5-A71B-4463F99A4CD4}">
      <dgm:prSet custT="1"/>
      <dgm:spPr/>
      <dgm:t>
        <a:bodyPr/>
        <a:lstStyle/>
        <a:p>
          <a:pPr rtl="0"/>
          <a:r>
            <a:rPr lang="pt-BR" sz="2800" dirty="0" smtClean="0"/>
            <a:t>Assistência farmácia básica.</a:t>
          </a:r>
          <a:endParaRPr lang="pt-BR" sz="2800" dirty="0"/>
        </a:p>
      </dgm:t>
    </dgm:pt>
    <dgm:pt modelId="{FB083576-976E-4A7B-A9EC-93EC374A2DEE}" type="parTrans" cxnId="{04CEBB5A-371D-4833-AFD4-D5EB53A488E1}">
      <dgm:prSet/>
      <dgm:spPr/>
      <dgm:t>
        <a:bodyPr/>
        <a:lstStyle/>
        <a:p>
          <a:endParaRPr lang="pt-BR"/>
        </a:p>
      </dgm:t>
    </dgm:pt>
    <dgm:pt modelId="{4DBC9206-ABA8-49F7-8957-0E44199D2FAA}" type="sibTrans" cxnId="{04CEBB5A-371D-4833-AFD4-D5EB53A488E1}">
      <dgm:prSet/>
      <dgm:spPr/>
      <dgm:t>
        <a:bodyPr/>
        <a:lstStyle/>
        <a:p>
          <a:endParaRPr lang="pt-BR"/>
        </a:p>
      </dgm:t>
    </dgm:pt>
    <dgm:pt modelId="{91A4DBFA-9054-43DC-9E07-08C5DB1A2BD3}">
      <dgm:prSet custT="1"/>
      <dgm:spPr/>
      <dgm:t>
        <a:bodyPr/>
        <a:lstStyle/>
        <a:p>
          <a:pPr rtl="0"/>
          <a:r>
            <a:rPr lang="pt-BR" sz="2800" dirty="0" smtClean="0"/>
            <a:t>Equipe Saúde da família.</a:t>
          </a:r>
          <a:endParaRPr lang="pt-BR" sz="2800" dirty="0"/>
        </a:p>
      </dgm:t>
    </dgm:pt>
    <dgm:pt modelId="{CBD75E3E-D7FF-4A5C-882F-711BD88417A7}" type="parTrans" cxnId="{CD2DDD2A-1020-4A11-A4F6-132E4256CD78}">
      <dgm:prSet/>
      <dgm:spPr/>
      <dgm:t>
        <a:bodyPr/>
        <a:lstStyle/>
        <a:p>
          <a:endParaRPr lang="pt-BR"/>
        </a:p>
      </dgm:t>
    </dgm:pt>
    <dgm:pt modelId="{204551C5-F8D0-4EB7-93BB-2254AA4787F3}" type="sibTrans" cxnId="{CD2DDD2A-1020-4A11-A4F6-132E4256CD78}">
      <dgm:prSet/>
      <dgm:spPr/>
      <dgm:t>
        <a:bodyPr/>
        <a:lstStyle/>
        <a:p>
          <a:endParaRPr lang="pt-BR"/>
        </a:p>
      </dgm:t>
    </dgm:pt>
    <dgm:pt modelId="{38D74D9A-7A33-4B1E-B056-23C1F37DEA0E}">
      <dgm:prSet custT="1"/>
      <dgm:spPr/>
      <dgm:t>
        <a:bodyPr/>
        <a:lstStyle/>
        <a:p>
          <a:pPr rtl="0"/>
          <a:r>
            <a:rPr lang="pt-BR" sz="2800" dirty="0" smtClean="0"/>
            <a:t>Agente comunitário saúde.</a:t>
          </a:r>
          <a:endParaRPr lang="pt-BR" sz="2800" dirty="0"/>
        </a:p>
      </dgm:t>
    </dgm:pt>
    <dgm:pt modelId="{3870BC35-4181-493A-B610-CD6BAF2BC85A}" type="parTrans" cxnId="{77CB245D-7610-44D3-85FA-FF77F82A608C}">
      <dgm:prSet/>
      <dgm:spPr/>
      <dgm:t>
        <a:bodyPr/>
        <a:lstStyle/>
        <a:p>
          <a:endParaRPr lang="pt-BR"/>
        </a:p>
      </dgm:t>
    </dgm:pt>
    <dgm:pt modelId="{F83982C0-1A84-4147-BD1F-88722BE14670}" type="sibTrans" cxnId="{77CB245D-7610-44D3-85FA-FF77F82A608C}">
      <dgm:prSet/>
      <dgm:spPr/>
      <dgm:t>
        <a:bodyPr/>
        <a:lstStyle/>
        <a:p>
          <a:endParaRPr lang="pt-BR"/>
        </a:p>
      </dgm:t>
    </dgm:pt>
    <dgm:pt modelId="{F0377001-1D43-41F6-97CC-629A9A766330}">
      <dgm:prSet custT="1"/>
      <dgm:spPr/>
      <dgm:t>
        <a:bodyPr/>
        <a:lstStyle/>
        <a:p>
          <a:pPr rtl="0"/>
          <a:r>
            <a:rPr lang="pt-BR" sz="2800" dirty="0" smtClean="0"/>
            <a:t>Teto MAC</a:t>
          </a:r>
          <a:endParaRPr lang="pt-BR" sz="2800" dirty="0"/>
        </a:p>
      </dgm:t>
    </dgm:pt>
    <dgm:pt modelId="{48335605-A455-4F8D-BA3D-746BFD865DF2}" type="parTrans" cxnId="{FCAA52BF-2878-4E6F-B319-50386DA5A9C2}">
      <dgm:prSet/>
      <dgm:spPr/>
      <dgm:t>
        <a:bodyPr/>
        <a:lstStyle/>
        <a:p>
          <a:endParaRPr lang="pt-BR"/>
        </a:p>
      </dgm:t>
    </dgm:pt>
    <dgm:pt modelId="{A08DE806-AE32-4527-BBE2-3BFB490EAC10}" type="sibTrans" cxnId="{FCAA52BF-2878-4E6F-B319-50386DA5A9C2}">
      <dgm:prSet/>
      <dgm:spPr/>
      <dgm:t>
        <a:bodyPr/>
        <a:lstStyle/>
        <a:p>
          <a:endParaRPr lang="pt-BR"/>
        </a:p>
      </dgm:t>
    </dgm:pt>
    <dgm:pt modelId="{C9773A4F-097A-47D2-B153-44EB47788CE5}">
      <dgm:prSet custT="1"/>
      <dgm:spPr/>
      <dgm:t>
        <a:bodyPr/>
        <a:lstStyle/>
        <a:p>
          <a:pPr rtl="0"/>
          <a:r>
            <a:rPr lang="pt-BR" sz="2800" dirty="0" smtClean="0">
              <a:latin typeface="Arial" pitchFamily="34" charset="0"/>
              <a:cs typeface="Arial" pitchFamily="34" charset="0"/>
            </a:rPr>
            <a:t>Saúde Bucal e outros receitas</a:t>
          </a:r>
          <a:endParaRPr lang="pt-BR" sz="2800" dirty="0">
            <a:latin typeface="Arial" pitchFamily="34" charset="0"/>
            <a:cs typeface="Arial" pitchFamily="34" charset="0"/>
          </a:endParaRPr>
        </a:p>
      </dgm:t>
    </dgm:pt>
    <dgm:pt modelId="{35A14229-C539-4815-870F-37B84AB38346}" type="parTrans" cxnId="{6CC6B94C-495A-457C-86E7-F771B6C5B4D3}">
      <dgm:prSet/>
      <dgm:spPr/>
      <dgm:t>
        <a:bodyPr/>
        <a:lstStyle/>
        <a:p>
          <a:endParaRPr lang="pt-BR"/>
        </a:p>
      </dgm:t>
    </dgm:pt>
    <dgm:pt modelId="{2DD58015-1721-4D28-9BE3-E70004289905}" type="sibTrans" cxnId="{6CC6B94C-495A-457C-86E7-F771B6C5B4D3}">
      <dgm:prSet/>
      <dgm:spPr/>
      <dgm:t>
        <a:bodyPr/>
        <a:lstStyle/>
        <a:p>
          <a:endParaRPr lang="pt-BR"/>
        </a:p>
      </dgm:t>
    </dgm:pt>
    <dgm:pt modelId="{AAC6B9E7-0FC6-4F2E-BA68-5E04670B1512}" type="pres">
      <dgm:prSet presAssocID="{A522E5E7-36D7-4474-A308-4DA93A57B2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7D306B-D983-4C5A-A7B4-CF371E9AA82D}" type="pres">
      <dgm:prSet presAssocID="{C9773A4F-097A-47D2-B153-44EB47788CE5}" presName="boxAndChildren" presStyleCnt="0"/>
      <dgm:spPr/>
    </dgm:pt>
    <dgm:pt modelId="{9FB7B9BE-1B02-443B-8A47-EEF4D3E6FFC5}" type="pres">
      <dgm:prSet presAssocID="{C9773A4F-097A-47D2-B153-44EB47788CE5}" presName="parentTextBox" presStyleLbl="node1" presStyleIdx="0" presStyleCnt="6"/>
      <dgm:spPr/>
      <dgm:t>
        <a:bodyPr/>
        <a:lstStyle/>
        <a:p>
          <a:endParaRPr lang="pt-BR"/>
        </a:p>
      </dgm:t>
    </dgm:pt>
    <dgm:pt modelId="{9A8B3966-4E82-427F-976A-E131F5204EB8}" type="pres">
      <dgm:prSet presAssocID="{A08DE806-AE32-4527-BBE2-3BFB490EAC10}" presName="sp" presStyleCnt="0"/>
      <dgm:spPr/>
    </dgm:pt>
    <dgm:pt modelId="{D5063B84-F37B-4B90-A13A-550BEE98196C}" type="pres">
      <dgm:prSet presAssocID="{F0377001-1D43-41F6-97CC-629A9A766330}" presName="arrowAndChildren" presStyleCnt="0"/>
      <dgm:spPr/>
    </dgm:pt>
    <dgm:pt modelId="{35C21BE2-960D-4F8A-82F0-549FA968F7E3}" type="pres">
      <dgm:prSet presAssocID="{F0377001-1D43-41F6-97CC-629A9A766330}" presName="parentTextArrow" presStyleLbl="node1" presStyleIdx="1" presStyleCnt="6"/>
      <dgm:spPr/>
      <dgm:t>
        <a:bodyPr/>
        <a:lstStyle/>
        <a:p>
          <a:endParaRPr lang="pt-BR"/>
        </a:p>
      </dgm:t>
    </dgm:pt>
    <dgm:pt modelId="{21E24A08-9E29-49CC-8C1E-CE83A4852741}" type="pres">
      <dgm:prSet presAssocID="{F83982C0-1A84-4147-BD1F-88722BE14670}" presName="sp" presStyleCnt="0"/>
      <dgm:spPr/>
    </dgm:pt>
    <dgm:pt modelId="{3D3ECBD2-3F8F-478B-B099-D2E7CD770E92}" type="pres">
      <dgm:prSet presAssocID="{38D74D9A-7A33-4B1E-B056-23C1F37DEA0E}" presName="arrowAndChildren" presStyleCnt="0"/>
      <dgm:spPr/>
    </dgm:pt>
    <dgm:pt modelId="{25A5A071-A267-4ED3-B6F4-2A4813D13F07}" type="pres">
      <dgm:prSet presAssocID="{38D74D9A-7A33-4B1E-B056-23C1F37DEA0E}" presName="parentTextArrow" presStyleLbl="node1" presStyleIdx="2" presStyleCnt="6"/>
      <dgm:spPr/>
      <dgm:t>
        <a:bodyPr/>
        <a:lstStyle/>
        <a:p>
          <a:endParaRPr lang="pt-BR"/>
        </a:p>
      </dgm:t>
    </dgm:pt>
    <dgm:pt modelId="{69F87B84-389D-4683-ABC5-0D64DE453FA1}" type="pres">
      <dgm:prSet presAssocID="{204551C5-F8D0-4EB7-93BB-2254AA4787F3}" presName="sp" presStyleCnt="0"/>
      <dgm:spPr/>
    </dgm:pt>
    <dgm:pt modelId="{81A39951-60B8-4C7E-8FD4-C87A5482BE5B}" type="pres">
      <dgm:prSet presAssocID="{91A4DBFA-9054-43DC-9E07-08C5DB1A2BD3}" presName="arrowAndChildren" presStyleCnt="0"/>
      <dgm:spPr/>
    </dgm:pt>
    <dgm:pt modelId="{15E51C39-8962-47BB-B718-2F221FD750BC}" type="pres">
      <dgm:prSet presAssocID="{91A4DBFA-9054-43DC-9E07-08C5DB1A2BD3}" presName="parentTextArrow" presStyleLbl="node1" presStyleIdx="3" presStyleCnt="6"/>
      <dgm:spPr/>
      <dgm:t>
        <a:bodyPr/>
        <a:lstStyle/>
        <a:p>
          <a:endParaRPr lang="pt-BR"/>
        </a:p>
      </dgm:t>
    </dgm:pt>
    <dgm:pt modelId="{07C6960E-8559-485B-9987-C005DA83C164}" type="pres">
      <dgm:prSet presAssocID="{4DBC9206-ABA8-49F7-8957-0E44199D2FAA}" presName="sp" presStyleCnt="0"/>
      <dgm:spPr/>
    </dgm:pt>
    <dgm:pt modelId="{EBC12C94-C241-4736-82E4-C5593C206388}" type="pres">
      <dgm:prSet presAssocID="{96946D7E-02B2-4FB5-A71B-4463F99A4CD4}" presName="arrowAndChildren" presStyleCnt="0"/>
      <dgm:spPr/>
    </dgm:pt>
    <dgm:pt modelId="{E88EDB1C-FF3A-4132-8819-7DA0AF273ADD}" type="pres">
      <dgm:prSet presAssocID="{96946D7E-02B2-4FB5-A71B-4463F99A4CD4}" presName="parentTextArrow" presStyleLbl="node1" presStyleIdx="4" presStyleCnt="6"/>
      <dgm:spPr/>
      <dgm:t>
        <a:bodyPr/>
        <a:lstStyle/>
        <a:p>
          <a:endParaRPr lang="pt-BR"/>
        </a:p>
      </dgm:t>
    </dgm:pt>
    <dgm:pt modelId="{485EA477-E91C-477C-BF5B-474A3403834D}" type="pres">
      <dgm:prSet presAssocID="{4FC15404-CE4D-42C5-A198-3D0D17E4846C}" presName="sp" presStyleCnt="0"/>
      <dgm:spPr/>
    </dgm:pt>
    <dgm:pt modelId="{D2F92509-D09F-471F-A29C-568F0D487D50}" type="pres">
      <dgm:prSet presAssocID="{20BB1805-B8A7-4FF2-8F9C-A2B856505236}" presName="arrowAndChildren" presStyleCnt="0"/>
      <dgm:spPr/>
    </dgm:pt>
    <dgm:pt modelId="{F43F5DB5-A984-45FF-BCED-43E1F5ED344A}" type="pres">
      <dgm:prSet presAssocID="{20BB1805-B8A7-4FF2-8F9C-A2B856505236}" presName="parentTextArrow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77CB245D-7610-44D3-85FA-FF77F82A608C}" srcId="{A522E5E7-36D7-4474-A308-4DA93A57B255}" destId="{38D74D9A-7A33-4B1E-B056-23C1F37DEA0E}" srcOrd="3" destOrd="0" parTransId="{3870BC35-4181-493A-B610-CD6BAF2BC85A}" sibTransId="{F83982C0-1A84-4147-BD1F-88722BE14670}"/>
    <dgm:cxn modelId="{6CC6B94C-495A-457C-86E7-F771B6C5B4D3}" srcId="{A522E5E7-36D7-4474-A308-4DA93A57B255}" destId="{C9773A4F-097A-47D2-B153-44EB47788CE5}" srcOrd="5" destOrd="0" parTransId="{35A14229-C539-4815-870F-37B84AB38346}" sibTransId="{2DD58015-1721-4D28-9BE3-E70004289905}"/>
    <dgm:cxn modelId="{14B9BA73-9128-448E-9A69-EBF611CFCE76}" type="presOf" srcId="{38D74D9A-7A33-4B1E-B056-23C1F37DEA0E}" destId="{25A5A071-A267-4ED3-B6F4-2A4813D13F07}" srcOrd="0" destOrd="0" presId="urn:microsoft.com/office/officeart/2005/8/layout/process4"/>
    <dgm:cxn modelId="{FCAA52BF-2878-4E6F-B319-50386DA5A9C2}" srcId="{A522E5E7-36D7-4474-A308-4DA93A57B255}" destId="{F0377001-1D43-41F6-97CC-629A9A766330}" srcOrd="4" destOrd="0" parTransId="{48335605-A455-4F8D-BA3D-746BFD865DF2}" sibTransId="{A08DE806-AE32-4527-BBE2-3BFB490EAC10}"/>
    <dgm:cxn modelId="{68B4CEF8-1AF0-4AC6-BF5B-8CD0217AD136}" type="presOf" srcId="{20BB1805-B8A7-4FF2-8F9C-A2B856505236}" destId="{F43F5DB5-A984-45FF-BCED-43E1F5ED344A}" srcOrd="0" destOrd="0" presId="urn:microsoft.com/office/officeart/2005/8/layout/process4"/>
    <dgm:cxn modelId="{CD2DDD2A-1020-4A11-A4F6-132E4256CD78}" srcId="{A522E5E7-36D7-4474-A308-4DA93A57B255}" destId="{91A4DBFA-9054-43DC-9E07-08C5DB1A2BD3}" srcOrd="2" destOrd="0" parTransId="{CBD75E3E-D7FF-4A5C-882F-711BD88417A7}" sibTransId="{204551C5-F8D0-4EB7-93BB-2254AA4787F3}"/>
    <dgm:cxn modelId="{74AFF436-A9D6-43B9-A0AC-3928ACEF0856}" srcId="{A522E5E7-36D7-4474-A308-4DA93A57B255}" destId="{20BB1805-B8A7-4FF2-8F9C-A2B856505236}" srcOrd="0" destOrd="0" parTransId="{D74B8659-B1B3-4C52-A3F7-35EE13D53AD3}" sibTransId="{4FC15404-CE4D-42C5-A198-3D0D17E4846C}"/>
    <dgm:cxn modelId="{8EDDDE92-C0CD-4E8D-9681-139190B36D84}" type="presOf" srcId="{96946D7E-02B2-4FB5-A71B-4463F99A4CD4}" destId="{E88EDB1C-FF3A-4132-8819-7DA0AF273ADD}" srcOrd="0" destOrd="0" presId="urn:microsoft.com/office/officeart/2005/8/layout/process4"/>
    <dgm:cxn modelId="{4A77DA5B-E383-48A1-B865-2003C6E40C77}" type="presOf" srcId="{A522E5E7-36D7-4474-A308-4DA93A57B255}" destId="{AAC6B9E7-0FC6-4F2E-BA68-5E04670B1512}" srcOrd="0" destOrd="0" presId="urn:microsoft.com/office/officeart/2005/8/layout/process4"/>
    <dgm:cxn modelId="{04CEBB5A-371D-4833-AFD4-D5EB53A488E1}" srcId="{A522E5E7-36D7-4474-A308-4DA93A57B255}" destId="{96946D7E-02B2-4FB5-A71B-4463F99A4CD4}" srcOrd="1" destOrd="0" parTransId="{FB083576-976E-4A7B-A9EC-93EC374A2DEE}" sibTransId="{4DBC9206-ABA8-49F7-8957-0E44199D2FAA}"/>
    <dgm:cxn modelId="{654C3C37-2762-4723-8C98-D0BF2EC88D51}" type="presOf" srcId="{91A4DBFA-9054-43DC-9E07-08C5DB1A2BD3}" destId="{15E51C39-8962-47BB-B718-2F221FD750BC}" srcOrd="0" destOrd="0" presId="urn:microsoft.com/office/officeart/2005/8/layout/process4"/>
    <dgm:cxn modelId="{691B292A-1F22-455E-9963-1BF51E083A93}" type="presOf" srcId="{C9773A4F-097A-47D2-B153-44EB47788CE5}" destId="{9FB7B9BE-1B02-443B-8A47-EEF4D3E6FFC5}" srcOrd="0" destOrd="0" presId="urn:microsoft.com/office/officeart/2005/8/layout/process4"/>
    <dgm:cxn modelId="{7D18B0B7-D999-46FF-A775-747F1254A091}" type="presOf" srcId="{F0377001-1D43-41F6-97CC-629A9A766330}" destId="{35C21BE2-960D-4F8A-82F0-549FA968F7E3}" srcOrd="0" destOrd="0" presId="urn:microsoft.com/office/officeart/2005/8/layout/process4"/>
    <dgm:cxn modelId="{21FDAC1B-02A1-4011-894D-6603FD17EC39}" type="presParOf" srcId="{AAC6B9E7-0FC6-4F2E-BA68-5E04670B1512}" destId="{287D306B-D983-4C5A-A7B4-CF371E9AA82D}" srcOrd="0" destOrd="0" presId="urn:microsoft.com/office/officeart/2005/8/layout/process4"/>
    <dgm:cxn modelId="{55DD096C-E605-4A40-B527-E87FA42E2A9E}" type="presParOf" srcId="{287D306B-D983-4C5A-A7B4-CF371E9AA82D}" destId="{9FB7B9BE-1B02-443B-8A47-EEF4D3E6FFC5}" srcOrd="0" destOrd="0" presId="urn:microsoft.com/office/officeart/2005/8/layout/process4"/>
    <dgm:cxn modelId="{5B1E0167-E0AB-4A1E-9925-44F583A9E792}" type="presParOf" srcId="{AAC6B9E7-0FC6-4F2E-BA68-5E04670B1512}" destId="{9A8B3966-4E82-427F-976A-E131F5204EB8}" srcOrd="1" destOrd="0" presId="urn:microsoft.com/office/officeart/2005/8/layout/process4"/>
    <dgm:cxn modelId="{AF6AB99D-7B00-4B1F-B415-987FAADC5018}" type="presParOf" srcId="{AAC6B9E7-0FC6-4F2E-BA68-5E04670B1512}" destId="{D5063B84-F37B-4B90-A13A-550BEE98196C}" srcOrd="2" destOrd="0" presId="urn:microsoft.com/office/officeart/2005/8/layout/process4"/>
    <dgm:cxn modelId="{D3CB5A39-5DB3-4F51-B1BB-3C0B010D96A2}" type="presParOf" srcId="{D5063B84-F37B-4B90-A13A-550BEE98196C}" destId="{35C21BE2-960D-4F8A-82F0-549FA968F7E3}" srcOrd="0" destOrd="0" presId="urn:microsoft.com/office/officeart/2005/8/layout/process4"/>
    <dgm:cxn modelId="{BB7A12AD-5D39-4970-BA55-2DFC6D9380D6}" type="presParOf" srcId="{AAC6B9E7-0FC6-4F2E-BA68-5E04670B1512}" destId="{21E24A08-9E29-49CC-8C1E-CE83A4852741}" srcOrd="3" destOrd="0" presId="urn:microsoft.com/office/officeart/2005/8/layout/process4"/>
    <dgm:cxn modelId="{CEA1987B-6618-4AD2-8933-CFB136ECB0D1}" type="presParOf" srcId="{AAC6B9E7-0FC6-4F2E-BA68-5E04670B1512}" destId="{3D3ECBD2-3F8F-478B-B099-D2E7CD770E92}" srcOrd="4" destOrd="0" presId="urn:microsoft.com/office/officeart/2005/8/layout/process4"/>
    <dgm:cxn modelId="{53F81D3F-9B88-452E-9A6A-196963FD0954}" type="presParOf" srcId="{3D3ECBD2-3F8F-478B-B099-D2E7CD770E92}" destId="{25A5A071-A267-4ED3-B6F4-2A4813D13F07}" srcOrd="0" destOrd="0" presId="urn:microsoft.com/office/officeart/2005/8/layout/process4"/>
    <dgm:cxn modelId="{6DB8A787-FC9F-4DB4-9DE0-449FEDB7C25C}" type="presParOf" srcId="{AAC6B9E7-0FC6-4F2E-BA68-5E04670B1512}" destId="{69F87B84-389D-4683-ABC5-0D64DE453FA1}" srcOrd="5" destOrd="0" presId="urn:microsoft.com/office/officeart/2005/8/layout/process4"/>
    <dgm:cxn modelId="{FA6E5587-10D6-474F-9C8C-C1AA57CBC935}" type="presParOf" srcId="{AAC6B9E7-0FC6-4F2E-BA68-5E04670B1512}" destId="{81A39951-60B8-4C7E-8FD4-C87A5482BE5B}" srcOrd="6" destOrd="0" presId="urn:microsoft.com/office/officeart/2005/8/layout/process4"/>
    <dgm:cxn modelId="{E6FCD12D-151B-4FDF-A913-B3D31E67FE77}" type="presParOf" srcId="{81A39951-60B8-4C7E-8FD4-C87A5482BE5B}" destId="{15E51C39-8962-47BB-B718-2F221FD750BC}" srcOrd="0" destOrd="0" presId="urn:microsoft.com/office/officeart/2005/8/layout/process4"/>
    <dgm:cxn modelId="{57152B76-E90B-47D6-89E9-17461B1DE767}" type="presParOf" srcId="{AAC6B9E7-0FC6-4F2E-BA68-5E04670B1512}" destId="{07C6960E-8559-485B-9987-C005DA83C164}" srcOrd="7" destOrd="0" presId="urn:microsoft.com/office/officeart/2005/8/layout/process4"/>
    <dgm:cxn modelId="{7C3FBF25-1996-43E1-B35C-CB8BA80ED731}" type="presParOf" srcId="{AAC6B9E7-0FC6-4F2E-BA68-5E04670B1512}" destId="{EBC12C94-C241-4736-82E4-C5593C206388}" srcOrd="8" destOrd="0" presId="urn:microsoft.com/office/officeart/2005/8/layout/process4"/>
    <dgm:cxn modelId="{6DBB7BC6-58DE-4944-B765-1DAF80F253D4}" type="presParOf" srcId="{EBC12C94-C241-4736-82E4-C5593C206388}" destId="{E88EDB1C-FF3A-4132-8819-7DA0AF273ADD}" srcOrd="0" destOrd="0" presId="urn:microsoft.com/office/officeart/2005/8/layout/process4"/>
    <dgm:cxn modelId="{5D64A6EC-4CA4-4648-AB4B-DBF52458F7D8}" type="presParOf" srcId="{AAC6B9E7-0FC6-4F2E-BA68-5E04670B1512}" destId="{485EA477-E91C-477C-BF5B-474A3403834D}" srcOrd="9" destOrd="0" presId="urn:microsoft.com/office/officeart/2005/8/layout/process4"/>
    <dgm:cxn modelId="{573E1BBF-9E10-485F-BA41-E04CC5C645CA}" type="presParOf" srcId="{AAC6B9E7-0FC6-4F2E-BA68-5E04670B1512}" destId="{D2F92509-D09F-471F-A29C-568F0D487D50}" srcOrd="10" destOrd="0" presId="urn:microsoft.com/office/officeart/2005/8/layout/process4"/>
    <dgm:cxn modelId="{F7070219-801B-4B90-9D87-2AB26376B1C2}" type="presParOf" srcId="{D2F92509-D09F-471F-A29C-568F0D487D50}" destId="{F43F5DB5-A984-45FF-BCED-43E1F5ED34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5E59CA-FD87-4364-BEEF-8D659E7D82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78A7505B-1C36-4381-BC08-5097D524E3E3}">
      <dgm:prSet/>
      <dgm:spPr/>
      <dgm:t>
        <a:bodyPr/>
        <a:lstStyle/>
        <a:p>
          <a:pPr algn="ctr" rtl="0"/>
          <a:r>
            <a:rPr lang="pt-BR" b="1" dirty="0" smtClean="0"/>
            <a:t>RECEITAS DO RECURSO PROPRIO/ESTADO/UNIÃO-FEDERAL</a:t>
          </a:r>
          <a:endParaRPr lang="pt-BR" dirty="0"/>
        </a:p>
      </dgm:t>
    </dgm:pt>
    <dgm:pt modelId="{CC0EC878-8CE8-4E62-8E54-2086AAF45405}" type="parTrans" cxnId="{D20A73B4-67E0-4547-A73E-2A986A433910}">
      <dgm:prSet/>
      <dgm:spPr/>
      <dgm:t>
        <a:bodyPr/>
        <a:lstStyle/>
        <a:p>
          <a:endParaRPr lang="pt-BR"/>
        </a:p>
      </dgm:t>
    </dgm:pt>
    <dgm:pt modelId="{85B343D3-C128-40CE-BA62-25DF765700DA}" type="sibTrans" cxnId="{D20A73B4-67E0-4547-A73E-2A986A433910}">
      <dgm:prSet/>
      <dgm:spPr/>
      <dgm:t>
        <a:bodyPr/>
        <a:lstStyle/>
        <a:p>
          <a:endParaRPr lang="pt-BR"/>
        </a:p>
      </dgm:t>
    </dgm:pt>
    <dgm:pt modelId="{6C2DC6C4-2462-48C0-9515-CF1A1EF949B4}" type="pres">
      <dgm:prSet presAssocID="{285E59CA-FD87-4364-BEEF-8D659E7D82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914593-6BA8-4C0B-9771-0FE6D0320F7C}" type="pres">
      <dgm:prSet presAssocID="{78A7505B-1C36-4381-BC08-5097D524E3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0A73B4-67E0-4547-A73E-2A986A433910}" srcId="{285E59CA-FD87-4364-BEEF-8D659E7D82A2}" destId="{78A7505B-1C36-4381-BC08-5097D524E3E3}" srcOrd="0" destOrd="0" parTransId="{CC0EC878-8CE8-4E62-8E54-2086AAF45405}" sibTransId="{85B343D3-C128-40CE-BA62-25DF765700DA}"/>
    <dgm:cxn modelId="{66482769-EE45-4602-898F-4419E3488B6E}" type="presOf" srcId="{78A7505B-1C36-4381-BC08-5097D524E3E3}" destId="{D7914593-6BA8-4C0B-9771-0FE6D0320F7C}" srcOrd="0" destOrd="0" presId="urn:microsoft.com/office/officeart/2005/8/layout/vList2"/>
    <dgm:cxn modelId="{9C9F1C2A-2343-4EFD-B1FB-CC5F9E82E186}" type="presOf" srcId="{285E59CA-FD87-4364-BEEF-8D659E7D82A2}" destId="{6C2DC6C4-2462-48C0-9515-CF1A1EF949B4}" srcOrd="0" destOrd="0" presId="urn:microsoft.com/office/officeart/2005/8/layout/vList2"/>
    <dgm:cxn modelId="{94D93A29-ECCB-47CF-BA1C-B48E4DDB8F6B}" type="presParOf" srcId="{6C2DC6C4-2462-48C0-9515-CF1A1EF949B4}" destId="{D7914593-6BA8-4C0B-9771-0FE6D0320F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77A7E5-5AA3-4ED4-BC11-8FFB57BD65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F0082A-2893-4111-808B-6090006AD883}">
      <dgm:prSet/>
      <dgm:spPr/>
      <dgm:t>
        <a:bodyPr/>
        <a:lstStyle/>
        <a:p>
          <a:pPr algn="ctr" rtl="0"/>
          <a:r>
            <a:rPr lang="pt-BR" b="1" dirty="0" smtClean="0"/>
            <a:t>RECEITAS NO PERIODO  01/05/2014 A 31/08/2014</a:t>
          </a:r>
          <a:endParaRPr lang="pt-BR" dirty="0"/>
        </a:p>
      </dgm:t>
    </dgm:pt>
    <dgm:pt modelId="{04B0E948-A380-41C8-898D-CE290D9927E8}" type="parTrans" cxnId="{F358E702-50CD-4838-B187-BDACFD36B3C6}">
      <dgm:prSet/>
      <dgm:spPr/>
      <dgm:t>
        <a:bodyPr/>
        <a:lstStyle/>
        <a:p>
          <a:endParaRPr lang="pt-BR"/>
        </a:p>
      </dgm:t>
    </dgm:pt>
    <dgm:pt modelId="{FE3CC96D-29F7-47D6-B658-631FD9BE30A8}" type="sibTrans" cxnId="{F358E702-50CD-4838-B187-BDACFD36B3C6}">
      <dgm:prSet/>
      <dgm:spPr/>
      <dgm:t>
        <a:bodyPr/>
        <a:lstStyle/>
        <a:p>
          <a:endParaRPr lang="pt-BR"/>
        </a:p>
      </dgm:t>
    </dgm:pt>
    <dgm:pt modelId="{BC4C1BC1-C9AC-4D5F-AE18-B000740802C3}" type="pres">
      <dgm:prSet presAssocID="{4B77A7E5-5AA3-4ED4-BC11-8FFB57BD65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F5C5977-96AB-4D67-BD93-C12188B7CABE}" type="pres">
      <dgm:prSet presAssocID="{0EF0082A-2893-4111-808B-6090006AD883}" presName="parentText" presStyleLbl="node1" presStyleIdx="0" presStyleCnt="1" custLinFactNeighborX="1286" custLinFactNeighborY="-2789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58E702-50CD-4838-B187-BDACFD36B3C6}" srcId="{4B77A7E5-5AA3-4ED4-BC11-8FFB57BD654C}" destId="{0EF0082A-2893-4111-808B-6090006AD883}" srcOrd="0" destOrd="0" parTransId="{04B0E948-A380-41C8-898D-CE290D9927E8}" sibTransId="{FE3CC96D-29F7-47D6-B658-631FD9BE30A8}"/>
    <dgm:cxn modelId="{56689E6A-00CC-468D-912C-486242E8F081}" type="presOf" srcId="{0EF0082A-2893-4111-808B-6090006AD883}" destId="{0F5C5977-96AB-4D67-BD93-C12188B7CABE}" srcOrd="0" destOrd="0" presId="urn:microsoft.com/office/officeart/2005/8/layout/vList2"/>
    <dgm:cxn modelId="{81EE61ED-67DE-4AE9-ABEB-1A6BFECC0F95}" type="presOf" srcId="{4B77A7E5-5AA3-4ED4-BC11-8FFB57BD654C}" destId="{BC4C1BC1-C9AC-4D5F-AE18-B000740802C3}" srcOrd="0" destOrd="0" presId="urn:microsoft.com/office/officeart/2005/8/layout/vList2"/>
    <dgm:cxn modelId="{172678DD-F213-4391-A86A-3390D171CBB3}" type="presParOf" srcId="{BC4C1BC1-C9AC-4D5F-AE18-B000740802C3}" destId="{0F5C5977-96AB-4D67-BD93-C12188B7CA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59CB7A-E8CE-4650-8D29-456B1123ABF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73D68FD-D60E-46D8-9365-212BD8BD7BE0}">
      <dgm:prSet custT="1"/>
      <dgm:spPr/>
      <dgm:t>
        <a:bodyPr/>
        <a:lstStyle/>
        <a:p>
          <a:pPr rtl="0"/>
          <a:r>
            <a:rPr lang="pt-BR" sz="2400" b="1" dirty="0" smtClean="0">
              <a:latin typeface="Arial" pitchFamily="34" charset="0"/>
              <a:cs typeface="Arial" pitchFamily="34" charset="0"/>
            </a:rPr>
            <a:t>DESPESAS REALIZADAS NO PERÍODO DE MAIO Á AGOSTO DE 2014.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63FC8011-407C-4E06-9B4A-0E334F451FA6}" type="parTrans" cxnId="{07F803D9-FE4B-48E4-834F-60438E1A464A}">
      <dgm:prSet/>
      <dgm:spPr/>
      <dgm:t>
        <a:bodyPr/>
        <a:lstStyle/>
        <a:p>
          <a:endParaRPr lang="pt-BR" sz="2400">
            <a:latin typeface="Arial" pitchFamily="34" charset="0"/>
            <a:cs typeface="Arial" pitchFamily="34" charset="0"/>
          </a:endParaRPr>
        </a:p>
      </dgm:t>
    </dgm:pt>
    <dgm:pt modelId="{EA163B3F-C41F-4ADA-AE13-A5882F2CCCDB}" type="sibTrans" cxnId="{07F803D9-FE4B-48E4-834F-60438E1A464A}">
      <dgm:prSet/>
      <dgm:spPr/>
      <dgm:t>
        <a:bodyPr/>
        <a:lstStyle/>
        <a:p>
          <a:endParaRPr lang="pt-BR" sz="2400">
            <a:latin typeface="Arial" pitchFamily="34" charset="0"/>
            <a:cs typeface="Arial" pitchFamily="34" charset="0"/>
          </a:endParaRPr>
        </a:p>
      </dgm:t>
    </dgm:pt>
    <dgm:pt modelId="{4973FBF3-A39E-4D66-B4E7-DB97EE6A7A1C}">
      <dgm:prSet custT="1"/>
      <dgm:spPr/>
      <dgm:t>
        <a:bodyPr/>
        <a:lstStyle/>
        <a:p>
          <a:pPr rtl="0"/>
          <a:r>
            <a:rPr lang="pt-BR" sz="2400" b="1" dirty="0" smtClean="0">
              <a:latin typeface="Arial" pitchFamily="34" charset="0"/>
              <a:cs typeface="Arial" pitchFamily="34" charset="0"/>
            </a:rPr>
            <a:t>SEGUNDO QUADRIMESTRE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0D489918-AD2E-4D27-BBC6-3B358E547DBD}" type="parTrans" cxnId="{7F21370B-308A-4162-B61F-48612AAE7B53}">
      <dgm:prSet/>
      <dgm:spPr/>
      <dgm:t>
        <a:bodyPr/>
        <a:lstStyle/>
        <a:p>
          <a:endParaRPr lang="pt-BR" sz="2400">
            <a:latin typeface="Arial" pitchFamily="34" charset="0"/>
            <a:cs typeface="Arial" pitchFamily="34" charset="0"/>
          </a:endParaRPr>
        </a:p>
      </dgm:t>
    </dgm:pt>
    <dgm:pt modelId="{43B86510-102E-449F-AC4F-17A8C8F6C92A}" type="sibTrans" cxnId="{7F21370B-308A-4162-B61F-48612AAE7B53}">
      <dgm:prSet/>
      <dgm:spPr/>
      <dgm:t>
        <a:bodyPr/>
        <a:lstStyle/>
        <a:p>
          <a:endParaRPr lang="pt-BR" sz="2400">
            <a:latin typeface="Arial" pitchFamily="34" charset="0"/>
            <a:cs typeface="Arial" pitchFamily="34" charset="0"/>
          </a:endParaRPr>
        </a:p>
      </dgm:t>
    </dgm:pt>
    <dgm:pt modelId="{6791AD09-AD80-4550-BB98-001A9C76B4FC}">
      <dgm:prSet custT="1"/>
      <dgm:spPr/>
      <dgm:t>
        <a:bodyPr/>
        <a:lstStyle/>
        <a:p>
          <a:pPr rtl="0"/>
          <a:r>
            <a:rPr lang="pt-BR" sz="2400" b="1" dirty="0" smtClean="0">
              <a:latin typeface="Arial" pitchFamily="34" charset="0"/>
              <a:cs typeface="Arial" pitchFamily="34" charset="0"/>
            </a:rPr>
            <a:t>01/05/2014 á 31/08/2014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6A2C6237-E3DA-40E5-9E18-4CE72A3D714E}" type="parTrans" cxnId="{23ABC02C-96D5-40DC-BF1F-7C0B6E674B2B}">
      <dgm:prSet/>
      <dgm:spPr/>
      <dgm:t>
        <a:bodyPr/>
        <a:lstStyle/>
        <a:p>
          <a:endParaRPr lang="pt-BR" sz="2400">
            <a:latin typeface="Arial" pitchFamily="34" charset="0"/>
            <a:cs typeface="Arial" pitchFamily="34" charset="0"/>
          </a:endParaRPr>
        </a:p>
      </dgm:t>
    </dgm:pt>
    <dgm:pt modelId="{A5CD2BAA-6868-41BC-A16D-4C1B5DE9FB27}" type="sibTrans" cxnId="{23ABC02C-96D5-40DC-BF1F-7C0B6E674B2B}">
      <dgm:prSet/>
      <dgm:spPr/>
      <dgm:t>
        <a:bodyPr/>
        <a:lstStyle/>
        <a:p>
          <a:endParaRPr lang="pt-BR" sz="2400">
            <a:latin typeface="Arial" pitchFamily="34" charset="0"/>
            <a:cs typeface="Arial" pitchFamily="34" charset="0"/>
          </a:endParaRPr>
        </a:p>
      </dgm:t>
    </dgm:pt>
    <dgm:pt modelId="{10774B5E-D228-4241-A94A-ED3816650081}" type="pres">
      <dgm:prSet presAssocID="{0F59CB7A-E8CE-4650-8D29-456B1123AB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664250-5E8C-405E-868C-7DF2DC691172}" type="pres">
      <dgm:prSet presAssocID="{6791AD09-AD80-4550-BB98-001A9C76B4FC}" presName="boxAndChildren" presStyleCnt="0"/>
      <dgm:spPr/>
    </dgm:pt>
    <dgm:pt modelId="{A907A588-E01B-44E3-8A3C-712DE7B28D68}" type="pres">
      <dgm:prSet presAssocID="{6791AD09-AD80-4550-BB98-001A9C76B4FC}" presName="parentTextBox" presStyleLbl="node1" presStyleIdx="0" presStyleCnt="3"/>
      <dgm:spPr/>
      <dgm:t>
        <a:bodyPr/>
        <a:lstStyle/>
        <a:p>
          <a:endParaRPr lang="pt-BR"/>
        </a:p>
      </dgm:t>
    </dgm:pt>
    <dgm:pt modelId="{B2636CE7-1111-4638-9B47-71BB075FC5B3}" type="pres">
      <dgm:prSet presAssocID="{43B86510-102E-449F-AC4F-17A8C8F6C92A}" presName="sp" presStyleCnt="0"/>
      <dgm:spPr/>
    </dgm:pt>
    <dgm:pt modelId="{3C472A95-1964-42AF-96B5-77DBAD2F0676}" type="pres">
      <dgm:prSet presAssocID="{4973FBF3-A39E-4D66-B4E7-DB97EE6A7A1C}" presName="arrowAndChildren" presStyleCnt="0"/>
      <dgm:spPr/>
    </dgm:pt>
    <dgm:pt modelId="{4D263DEC-6059-45C7-B0A3-0AFFC3E325C0}" type="pres">
      <dgm:prSet presAssocID="{4973FBF3-A39E-4D66-B4E7-DB97EE6A7A1C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07A652E2-6B7C-4BBD-B90B-55DA83D7960C}" type="pres">
      <dgm:prSet presAssocID="{EA163B3F-C41F-4ADA-AE13-A5882F2CCCDB}" presName="sp" presStyleCnt="0"/>
      <dgm:spPr/>
    </dgm:pt>
    <dgm:pt modelId="{42C83596-F331-497F-85CB-5BE9F1C440AA}" type="pres">
      <dgm:prSet presAssocID="{373D68FD-D60E-46D8-9365-212BD8BD7BE0}" presName="arrowAndChildren" presStyleCnt="0"/>
      <dgm:spPr/>
    </dgm:pt>
    <dgm:pt modelId="{A131595A-5898-49F5-B3F6-7CE5CAA2107C}" type="pres">
      <dgm:prSet presAssocID="{373D68FD-D60E-46D8-9365-212BD8BD7BE0}" presName="parentTextArrow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3C4E2AE1-3462-407F-97CE-65546178D04D}" type="presOf" srcId="{373D68FD-D60E-46D8-9365-212BD8BD7BE0}" destId="{A131595A-5898-49F5-B3F6-7CE5CAA2107C}" srcOrd="0" destOrd="0" presId="urn:microsoft.com/office/officeart/2005/8/layout/process4"/>
    <dgm:cxn modelId="{336BDA9A-A3AB-4566-A4D6-FFFA8D2CB7BC}" type="presOf" srcId="{4973FBF3-A39E-4D66-B4E7-DB97EE6A7A1C}" destId="{4D263DEC-6059-45C7-B0A3-0AFFC3E325C0}" srcOrd="0" destOrd="0" presId="urn:microsoft.com/office/officeart/2005/8/layout/process4"/>
    <dgm:cxn modelId="{05ABD576-BAC6-4600-B49B-B93F79061A98}" type="presOf" srcId="{0F59CB7A-E8CE-4650-8D29-456B1123ABF6}" destId="{10774B5E-D228-4241-A94A-ED3816650081}" srcOrd="0" destOrd="0" presId="urn:microsoft.com/office/officeart/2005/8/layout/process4"/>
    <dgm:cxn modelId="{07F803D9-FE4B-48E4-834F-60438E1A464A}" srcId="{0F59CB7A-E8CE-4650-8D29-456B1123ABF6}" destId="{373D68FD-D60E-46D8-9365-212BD8BD7BE0}" srcOrd="0" destOrd="0" parTransId="{63FC8011-407C-4E06-9B4A-0E334F451FA6}" sibTransId="{EA163B3F-C41F-4ADA-AE13-A5882F2CCCDB}"/>
    <dgm:cxn modelId="{3E14D4B6-8C34-4D62-82CB-A9720EE9A143}" type="presOf" srcId="{6791AD09-AD80-4550-BB98-001A9C76B4FC}" destId="{A907A588-E01B-44E3-8A3C-712DE7B28D68}" srcOrd="0" destOrd="0" presId="urn:microsoft.com/office/officeart/2005/8/layout/process4"/>
    <dgm:cxn modelId="{7F21370B-308A-4162-B61F-48612AAE7B53}" srcId="{0F59CB7A-E8CE-4650-8D29-456B1123ABF6}" destId="{4973FBF3-A39E-4D66-B4E7-DB97EE6A7A1C}" srcOrd="1" destOrd="0" parTransId="{0D489918-AD2E-4D27-BBC6-3B358E547DBD}" sibTransId="{43B86510-102E-449F-AC4F-17A8C8F6C92A}"/>
    <dgm:cxn modelId="{23ABC02C-96D5-40DC-BF1F-7C0B6E674B2B}" srcId="{0F59CB7A-E8CE-4650-8D29-456B1123ABF6}" destId="{6791AD09-AD80-4550-BB98-001A9C76B4FC}" srcOrd="2" destOrd="0" parTransId="{6A2C6237-E3DA-40E5-9E18-4CE72A3D714E}" sibTransId="{A5CD2BAA-6868-41BC-A16D-4C1B5DE9FB27}"/>
    <dgm:cxn modelId="{9899E728-E80E-4D20-A0F6-5115C046D9FC}" type="presParOf" srcId="{10774B5E-D228-4241-A94A-ED3816650081}" destId="{FB664250-5E8C-405E-868C-7DF2DC691172}" srcOrd="0" destOrd="0" presId="urn:microsoft.com/office/officeart/2005/8/layout/process4"/>
    <dgm:cxn modelId="{6560D94F-B1BF-4045-8267-BF3C983C31C7}" type="presParOf" srcId="{FB664250-5E8C-405E-868C-7DF2DC691172}" destId="{A907A588-E01B-44E3-8A3C-712DE7B28D68}" srcOrd="0" destOrd="0" presId="urn:microsoft.com/office/officeart/2005/8/layout/process4"/>
    <dgm:cxn modelId="{D1A7FC34-98ED-4CB8-A972-55E8606A4416}" type="presParOf" srcId="{10774B5E-D228-4241-A94A-ED3816650081}" destId="{B2636CE7-1111-4638-9B47-71BB075FC5B3}" srcOrd="1" destOrd="0" presId="urn:microsoft.com/office/officeart/2005/8/layout/process4"/>
    <dgm:cxn modelId="{D1E31201-2D86-480E-A67F-B7EF8D12BA08}" type="presParOf" srcId="{10774B5E-D228-4241-A94A-ED3816650081}" destId="{3C472A95-1964-42AF-96B5-77DBAD2F0676}" srcOrd="2" destOrd="0" presId="urn:microsoft.com/office/officeart/2005/8/layout/process4"/>
    <dgm:cxn modelId="{7D56B2C8-F3BA-4975-A05A-2543333B10E6}" type="presParOf" srcId="{3C472A95-1964-42AF-96B5-77DBAD2F0676}" destId="{4D263DEC-6059-45C7-B0A3-0AFFC3E325C0}" srcOrd="0" destOrd="0" presId="urn:microsoft.com/office/officeart/2005/8/layout/process4"/>
    <dgm:cxn modelId="{3BDFD470-6E2E-440A-B266-CA2631011235}" type="presParOf" srcId="{10774B5E-D228-4241-A94A-ED3816650081}" destId="{07A652E2-6B7C-4BBD-B90B-55DA83D7960C}" srcOrd="3" destOrd="0" presId="urn:microsoft.com/office/officeart/2005/8/layout/process4"/>
    <dgm:cxn modelId="{1EB86724-6256-40EE-BB01-686DD71B8028}" type="presParOf" srcId="{10774B5E-D228-4241-A94A-ED3816650081}" destId="{42C83596-F331-497F-85CB-5BE9F1C440AA}" srcOrd="4" destOrd="0" presId="urn:microsoft.com/office/officeart/2005/8/layout/process4"/>
    <dgm:cxn modelId="{A4053C63-CF3B-4256-9826-808A60556482}" type="presParOf" srcId="{42C83596-F331-497F-85CB-5BE9F1C440AA}" destId="{A131595A-5898-49F5-B3F6-7CE5CAA210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EF9614-C198-4EB5-AE94-394B97FD26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1CDF27-D51B-46C9-AE5E-D42F3309C7E4}">
      <dgm:prSet custT="1"/>
      <dgm:spPr/>
      <dgm:t>
        <a:bodyPr/>
        <a:lstStyle/>
        <a:p>
          <a:pPr algn="ctr" rtl="0"/>
          <a:r>
            <a:rPr lang="pt-BR" sz="2000" b="1" dirty="0" smtClean="0">
              <a:latin typeface="Arial" pitchFamily="34" charset="0"/>
              <a:cs typeface="Arial" pitchFamily="34" charset="0"/>
            </a:rPr>
            <a:t>DISTRIBUIÇÃO DAS DESPESAS – PAGAMENTOS DE CONVÊNIOS – OBRAS E  CONSTRUÇÃO</a:t>
          </a:r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1D1711C5-F65A-4CEE-8365-BBBB43153DD2}" type="parTrans" cxnId="{3716DF5F-F077-408C-91CD-1A33EB1EDE6D}">
      <dgm:prSet/>
      <dgm:spPr/>
      <dgm:t>
        <a:bodyPr/>
        <a:lstStyle/>
        <a:p>
          <a:endParaRPr lang="pt-BR"/>
        </a:p>
      </dgm:t>
    </dgm:pt>
    <dgm:pt modelId="{87026F83-5E7F-4612-A098-4D88EA02A5AF}" type="sibTrans" cxnId="{3716DF5F-F077-408C-91CD-1A33EB1EDE6D}">
      <dgm:prSet/>
      <dgm:spPr/>
      <dgm:t>
        <a:bodyPr/>
        <a:lstStyle/>
        <a:p>
          <a:endParaRPr lang="pt-BR"/>
        </a:p>
      </dgm:t>
    </dgm:pt>
    <dgm:pt modelId="{F4DF7C3A-D1AB-4338-9E24-ADB169FCEC3D}" type="pres">
      <dgm:prSet presAssocID="{51EF9614-C198-4EB5-AE94-394B97FD26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B15A46-CF98-437E-A65E-F80DC8D19373}" type="pres">
      <dgm:prSet presAssocID="{8A1CDF27-D51B-46C9-AE5E-D42F3309C7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133EFB-CAC0-472A-885A-AE858B10E160}" type="presOf" srcId="{51EF9614-C198-4EB5-AE94-394B97FD2627}" destId="{F4DF7C3A-D1AB-4338-9E24-ADB169FCEC3D}" srcOrd="0" destOrd="0" presId="urn:microsoft.com/office/officeart/2005/8/layout/vList2"/>
    <dgm:cxn modelId="{0F1FF51C-38E5-46C3-A018-CAF4DB926BD5}" type="presOf" srcId="{8A1CDF27-D51B-46C9-AE5E-D42F3309C7E4}" destId="{FDB15A46-CF98-437E-A65E-F80DC8D19373}" srcOrd="0" destOrd="0" presId="urn:microsoft.com/office/officeart/2005/8/layout/vList2"/>
    <dgm:cxn modelId="{3716DF5F-F077-408C-91CD-1A33EB1EDE6D}" srcId="{51EF9614-C198-4EB5-AE94-394B97FD2627}" destId="{8A1CDF27-D51B-46C9-AE5E-D42F3309C7E4}" srcOrd="0" destOrd="0" parTransId="{1D1711C5-F65A-4CEE-8365-BBBB43153DD2}" sibTransId="{87026F83-5E7F-4612-A098-4D88EA02A5AF}"/>
    <dgm:cxn modelId="{C93ACAAA-56E7-4897-9963-B8EE6581DF43}" type="presParOf" srcId="{F4DF7C3A-D1AB-4338-9E24-ADB169FCEC3D}" destId="{FDB15A46-CF98-437E-A65E-F80DC8D193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94FEE70-E37C-45AF-874A-14C2BD9927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0E6844-8A9F-4B09-8964-1AFFC9ED0C28}">
      <dgm:prSet custT="1"/>
      <dgm:spPr/>
      <dgm:t>
        <a:bodyPr/>
        <a:lstStyle/>
        <a:p>
          <a:pPr rtl="0"/>
          <a:r>
            <a:rPr lang="pt-BR" sz="2000" dirty="0" smtClean="0">
              <a:latin typeface="Arial" pitchFamily="34" charset="0"/>
              <a:cs typeface="Arial" pitchFamily="34" charset="0"/>
            </a:rPr>
            <a:t>01 - CAMIONETE L 200 - ANO 2013</a:t>
          </a:r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EAE6D617-5539-49F7-A83F-5B51CC4A0221}" type="parTrans" cxnId="{39C8BCB0-408B-4717-A56F-079200C93A2C}">
      <dgm:prSet/>
      <dgm:spPr/>
      <dgm:t>
        <a:bodyPr/>
        <a:lstStyle/>
        <a:p>
          <a:endParaRPr lang="pt-BR"/>
        </a:p>
      </dgm:t>
    </dgm:pt>
    <dgm:pt modelId="{654249F8-9757-4CD6-8072-CF87FE02AC3A}" type="sibTrans" cxnId="{39C8BCB0-408B-4717-A56F-079200C93A2C}">
      <dgm:prSet/>
      <dgm:spPr/>
      <dgm:t>
        <a:bodyPr/>
        <a:lstStyle/>
        <a:p>
          <a:endParaRPr lang="pt-BR"/>
        </a:p>
      </dgm:t>
    </dgm:pt>
    <dgm:pt modelId="{4D83D193-E06A-4A6B-8BA8-C43FD6BF55CF}">
      <dgm:prSet custT="1"/>
      <dgm:spPr/>
      <dgm:t>
        <a:bodyPr/>
        <a:lstStyle/>
        <a:p>
          <a:pPr rtl="0"/>
          <a:r>
            <a:rPr lang="pt-BR" sz="2000" dirty="0" smtClean="0">
              <a:latin typeface="Arial" pitchFamily="34" charset="0"/>
              <a:cs typeface="Arial" pitchFamily="34" charset="0"/>
            </a:rPr>
            <a:t>02 - FIAT UNO - ANO 2013</a:t>
          </a:r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08BB3EBB-FA39-41A9-A4D9-5FE2E3A3EB61}" type="parTrans" cxnId="{568A1343-FA88-47C5-AC3F-61698DCFB330}">
      <dgm:prSet/>
      <dgm:spPr/>
      <dgm:t>
        <a:bodyPr/>
        <a:lstStyle/>
        <a:p>
          <a:endParaRPr lang="pt-BR"/>
        </a:p>
      </dgm:t>
    </dgm:pt>
    <dgm:pt modelId="{4B2F1AC3-664F-4AF2-8E55-472317106F3E}" type="sibTrans" cxnId="{568A1343-FA88-47C5-AC3F-61698DCFB330}">
      <dgm:prSet/>
      <dgm:spPr/>
      <dgm:t>
        <a:bodyPr/>
        <a:lstStyle/>
        <a:p>
          <a:endParaRPr lang="pt-BR"/>
        </a:p>
      </dgm:t>
    </dgm:pt>
    <dgm:pt modelId="{69BE63CE-7B18-4B43-9B2C-756B69D9FC15}">
      <dgm:prSet custT="1"/>
      <dgm:spPr/>
      <dgm:t>
        <a:bodyPr/>
        <a:lstStyle/>
        <a:p>
          <a:pPr rtl="0"/>
          <a:r>
            <a:rPr lang="pt-BR" sz="2000" dirty="0" smtClean="0">
              <a:latin typeface="Arial" pitchFamily="34" charset="0"/>
              <a:cs typeface="Arial" pitchFamily="34" charset="0"/>
            </a:rPr>
            <a:t>01 - AMBULANCIA FURGÃO SPRINT – ANO 2013</a:t>
          </a:r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CC992A3B-A246-4C5E-BB13-B848E6F7432B}" type="parTrans" cxnId="{DA006EC9-5522-4F3F-8813-6490B733EB43}">
      <dgm:prSet/>
      <dgm:spPr/>
      <dgm:t>
        <a:bodyPr/>
        <a:lstStyle/>
        <a:p>
          <a:endParaRPr lang="pt-BR"/>
        </a:p>
      </dgm:t>
    </dgm:pt>
    <dgm:pt modelId="{26BD43D4-1C86-41E3-A5BE-4D67FBED4DA9}" type="sibTrans" cxnId="{DA006EC9-5522-4F3F-8813-6490B733EB43}">
      <dgm:prSet/>
      <dgm:spPr/>
      <dgm:t>
        <a:bodyPr/>
        <a:lstStyle/>
        <a:p>
          <a:endParaRPr lang="pt-BR"/>
        </a:p>
      </dgm:t>
    </dgm:pt>
    <dgm:pt modelId="{C82FF987-0969-46ED-8A74-0352C8F8C874}">
      <dgm:prSet custT="1"/>
      <dgm:spPr/>
      <dgm:t>
        <a:bodyPr/>
        <a:lstStyle/>
        <a:p>
          <a:pPr rtl="0"/>
          <a:r>
            <a:rPr lang="pt-BR" sz="2000" dirty="0" smtClean="0">
              <a:latin typeface="Arial" pitchFamily="34" charset="0"/>
              <a:cs typeface="Arial" pitchFamily="34" charset="0"/>
            </a:rPr>
            <a:t>01 - AMBULANCIA SAVEIRO – ANO 200</a:t>
          </a:r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3A76DFE7-6DF5-4B2A-8027-7BD7AA9EDE33}" type="parTrans" cxnId="{C5F6AFC7-4522-4068-B44D-22994631A7E7}">
      <dgm:prSet/>
      <dgm:spPr/>
      <dgm:t>
        <a:bodyPr/>
        <a:lstStyle/>
        <a:p>
          <a:endParaRPr lang="pt-BR"/>
        </a:p>
      </dgm:t>
    </dgm:pt>
    <dgm:pt modelId="{429CBFC9-0B48-4171-AE60-3F373ED28641}" type="sibTrans" cxnId="{C5F6AFC7-4522-4068-B44D-22994631A7E7}">
      <dgm:prSet/>
      <dgm:spPr/>
      <dgm:t>
        <a:bodyPr/>
        <a:lstStyle/>
        <a:p>
          <a:endParaRPr lang="pt-BR"/>
        </a:p>
      </dgm:t>
    </dgm:pt>
    <dgm:pt modelId="{3BCE0964-63CC-4A84-B10A-4AADAC67DFC6}">
      <dgm:prSet custT="1"/>
      <dgm:spPr/>
      <dgm:t>
        <a:bodyPr/>
        <a:lstStyle/>
        <a:p>
          <a:pPr rtl="0"/>
          <a:r>
            <a:rPr lang="pt-BR" sz="2000" dirty="0" smtClean="0">
              <a:latin typeface="Arial" pitchFamily="34" charset="0"/>
              <a:cs typeface="Arial" pitchFamily="34" charset="0"/>
            </a:rPr>
            <a:t>01 – PIK UP CORS</a:t>
          </a:r>
          <a:r>
            <a:rPr lang="pt-BR" sz="1700" dirty="0" smtClean="0"/>
            <a:t>A</a:t>
          </a:r>
          <a:endParaRPr lang="pt-BR" sz="1700" dirty="0"/>
        </a:p>
      </dgm:t>
    </dgm:pt>
    <dgm:pt modelId="{7BE5BF28-FCD6-4121-80CE-8A0FAA43F68A}" type="parTrans" cxnId="{B0EB8339-3E7F-42D9-947D-E1D0395C9303}">
      <dgm:prSet/>
      <dgm:spPr/>
      <dgm:t>
        <a:bodyPr/>
        <a:lstStyle/>
        <a:p>
          <a:endParaRPr lang="pt-BR"/>
        </a:p>
      </dgm:t>
    </dgm:pt>
    <dgm:pt modelId="{6E3C4FD1-5F56-4162-8FB4-4A7DA6A5D038}" type="sibTrans" cxnId="{B0EB8339-3E7F-42D9-947D-E1D0395C9303}">
      <dgm:prSet/>
      <dgm:spPr/>
      <dgm:t>
        <a:bodyPr/>
        <a:lstStyle/>
        <a:p>
          <a:endParaRPr lang="pt-BR"/>
        </a:p>
      </dgm:t>
    </dgm:pt>
    <dgm:pt modelId="{189CE320-4F52-4062-884E-77ED7A578521}">
      <dgm:prSet custT="1"/>
      <dgm:spPr/>
      <dgm:t>
        <a:bodyPr/>
        <a:lstStyle/>
        <a:p>
          <a:pPr rtl="0"/>
          <a:r>
            <a:rPr lang="pt-BR" sz="2000" dirty="0" smtClean="0">
              <a:latin typeface="Arial" pitchFamily="34" charset="0"/>
              <a:cs typeface="Arial" pitchFamily="34" charset="0"/>
            </a:rPr>
            <a:t>03 – MOTOCICLETAS  NXR 150 </a:t>
          </a:r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37B18341-05AA-4123-8772-D94311D71B57}" type="parTrans" cxnId="{0C5E93A5-187D-4902-9E86-B2C6E49AD3A4}">
      <dgm:prSet/>
      <dgm:spPr/>
      <dgm:t>
        <a:bodyPr/>
        <a:lstStyle/>
        <a:p>
          <a:endParaRPr lang="pt-BR"/>
        </a:p>
      </dgm:t>
    </dgm:pt>
    <dgm:pt modelId="{610E7E61-3FDD-4F47-A533-93D74035326B}" type="sibTrans" cxnId="{0C5E93A5-187D-4902-9E86-B2C6E49AD3A4}">
      <dgm:prSet/>
      <dgm:spPr/>
      <dgm:t>
        <a:bodyPr/>
        <a:lstStyle/>
        <a:p>
          <a:endParaRPr lang="pt-BR"/>
        </a:p>
      </dgm:t>
    </dgm:pt>
    <dgm:pt modelId="{CE18A62F-6A47-4AC7-945B-12CA6A8C39F2}">
      <dgm:prSet custT="1"/>
      <dgm:spPr/>
      <dgm:t>
        <a:bodyPr/>
        <a:lstStyle/>
        <a:p>
          <a:pPr rtl="0"/>
          <a:r>
            <a:rPr lang="pt-BR" sz="2000" dirty="0" smtClean="0">
              <a:latin typeface="Arial" pitchFamily="34" charset="0"/>
              <a:cs typeface="Arial" pitchFamily="34" charset="0"/>
            </a:rPr>
            <a:t>01 – MOTOCICLETA  KASINSK 150</a:t>
          </a:r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556AE52D-41B7-4D14-86D8-5EBA36F2C167}" type="parTrans" cxnId="{0917EE5C-8E53-476E-A324-A6BE4185EABA}">
      <dgm:prSet/>
      <dgm:spPr/>
      <dgm:t>
        <a:bodyPr/>
        <a:lstStyle/>
        <a:p>
          <a:endParaRPr lang="pt-BR"/>
        </a:p>
      </dgm:t>
    </dgm:pt>
    <dgm:pt modelId="{A321E2FB-4DFB-41A8-BBFB-40F7C9788152}" type="sibTrans" cxnId="{0917EE5C-8E53-476E-A324-A6BE4185EABA}">
      <dgm:prSet/>
      <dgm:spPr/>
      <dgm:t>
        <a:bodyPr/>
        <a:lstStyle/>
        <a:p>
          <a:endParaRPr lang="pt-BR"/>
        </a:p>
      </dgm:t>
    </dgm:pt>
    <dgm:pt modelId="{E8805473-F85C-4D48-AB52-B0BE68153A2C}" type="pres">
      <dgm:prSet presAssocID="{694FEE70-E37C-45AF-874A-14C2BD9927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F92953-07B0-4369-B20B-714919D80B47}" type="pres">
      <dgm:prSet presAssocID="{BE0E6844-8A9F-4B09-8964-1AFFC9ED0C2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4F4CB-B150-4C7D-9124-C7FD87832A04}" type="pres">
      <dgm:prSet presAssocID="{654249F8-9757-4CD6-8072-CF87FE02AC3A}" presName="spacer" presStyleCnt="0"/>
      <dgm:spPr/>
    </dgm:pt>
    <dgm:pt modelId="{C3F9B017-3D05-4202-A73F-E589CB1C5C5B}" type="pres">
      <dgm:prSet presAssocID="{4D83D193-E06A-4A6B-8BA8-C43FD6BF55C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4477A1-B301-4ECC-9988-FEBA4BCB4A83}" type="pres">
      <dgm:prSet presAssocID="{4B2F1AC3-664F-4AF2-8E55-472317106F3E}" presName="spacer" presStyleCnt="0"/>
      <dgm:spPr/>
    </dgm:pt>
    <dgm:pt modelId="{D67C50FE-ED19-4493-AE66-FB774160A774}" type="pres">
      <dgm:prSet presAssocID="{69BE63CE-7B18-4B43-9B2C-756B69D9FC1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366ECA-779A-43DE-9636-0E96CA49B9D1}" type="pres">
      <dgm:prSet presAssocID="{26BD43D4-1C86-41E3-A5BE-4D67FBED4DA9}" presName="spacer" presStyleCnt="0"/>
      <dgm:spPr/>
    </dgm:pt>
    <dgm:pt modelId="{E9D85C20-FFB6-4B8A-AFE3-11EE3CC23C77}" type="pres">
      <dgm:prSet presAssocID="{C82FF987-0969-46ED-8A74-0352C8F8C87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5B9B53-31B6-4C4D-838A-00ADC6E360E1}" type="pres">
      <dgm:prSet presAssocID="{429CBFC9-0B48-4171-AE60-3F373ED28641}" presName="spacer" presStyleCnt="0"/>
      <dgm:spPr/>
    </dgm:pt>
    <dgm:pt modelId="{C3167E5F-3FE4-4E76-89E1-CE240E4AED30}" type="pres">
      <dgm:prSet presAssocID="{3BCE0964-63CC-4A84-B10A-4AADAC67DFC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25A122-056A-4635-89FB-83328C07D069}" type="pres">
      <dgm:prSet presAssocID="{6E3C4FD1-5F56-4162-8FB4-4A7DA6A5D038}" presName="spacer" presStyleCnt="0"/>
      <dgm:spPr/>
    </dgm:pt>
    <dgm:pt modelId="{9BA3D1AA-F2DB-436E-812A-814350844F9A}" type="pres">
      <dgm:prSet presAssocID="{189CE320-4F52-4062-884E-77ED7A57852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0F5653-25F3-49C1-AB6C-3EFB63DB8F88}" type="pres">
      <dgm:prSet presAssocID="{610E7E61-3FDD-4F47-A533-93D74035326B}" presName="spacer" presStyleCnt="0"/>
      <dgm:spPr/>
    </dgm:pt>
    <dgm:pt modelId="{258CE244-ABAC-4A8E-845C-D5B314BAA192}" type="pres">
      <dgm:prSet presAssocID="{CE18A62F-6A47-4AC7-945B-12CA6A8C39F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006EC9-5522-4F3F-8813-6490B733EB43}" srcId="{694FEE70-E37C-45AF-874A-14C2BD992729}" destId="{69BE63CE-7B18-4B43-9B2C-756B69D9FC15}" srcOrd="2" destOrd="0" parTransId="{CC992A3B-A246-4C5E-BB13-B848E6F7432B}" sibTransId="{26BD43D4-1C86-41E3-A5BE-4D67FBED4DA9}"/>
    <dgm:cxn modelId="{9A8E861D-2A37-4C20-B837-2E1404DB0FBD}" type="presOf" srcId="{C82FF987-0969-46ED-8A74-0352C8F8C874}" destId="{E9D85C20-FFB6-4B8A-AFE3-11EE3CC23C77}" srcOrd="0" destOrd="0" presId="urn:microsoft.com/office/officeart/2005/8/layout/vList2"/>
    <dgm:cxn modelId="{E90BDDF4-EB50-436E-81EA-EE2BB4C3B9E9}" type="presOf" srcId="{4D83D193-E06A-4A6B-8BA8-C43FD6BF55CF}" destId="{C3F9B017-3D05-4202-A73F-E589CB1C5C5B}" srcOrd="0" destOrd="0" presId="urn:microsoft.com/office/officeart/2005/8/layout/vList2"/>
    <dgm:cxn modelId="{14A779AF-D1C9-4BD2-ACEC-BAD38F9E0AFF}" type="presOf" srcId="{189CE320-4F52-4062-884E-77ED7A578521}" destId="{9BA3D1AA-F2DB-436E-812A-814350844F9A}" srcOrd="0" destOrd="0" presId="urn:microsoft.com/office/officeart/2005/8/layout/vList2"/>
    <dgm:cxn modelId="{B0EB8339-3E7F-42D9-947D-E1D0395C9303}" srcId="{694FEE70-E37C-45AF-874A-14C2BD992729}" destId="{3BCE0964-63CC-4A84-B10A-4AADAC67DFC6}" srcOrd="4" destOrd="0" parTransId="{7BE5BF28-FCD6-4121-80CE-8A0FAA43F68A}" sibTransId="{6E3C4FD1-5F56-4162-8FB4-4A7DA6A5D038}"/>
    <dgm:cxn modelId="{39C8BCB0-408B-4717-A56F-079200C93A2C}" srcId="{694FEE70-E37C-45AF-874A-14C2BD992729}" destId="{BE0E6844-8A9F-4B09-8964-1AFFC9ED0C28}" srcOrd="0" destOrd="0" parTransId="{EAE6D617-5539-49F7-A83F-5B51CC4A0221}" sibTransId="{654249F8-9757-4CD6-8072-CF87FE02AC3A}"/>
    <dgm:cxn modelId="{06F5B8B9-BFB7-4FBE-AE79-276D74BE8FAC}" type="presOf" srcId="{69BE63CE-7B18-4B43-9B2C-756B69D9FC15}" destId="{D67C50FE-ED19-4493-AE66-FB774160A774}" srcOrd="0" destOrd="0" presId="urn:microsoft.com/office/officeart/2005/8/layout/vList2"/>
    <dgm:cxn modelId="{568A1343-FA88-47C5-AC3F-61698DCFB330}" srcId="{694FEE70-E37C-45AF-874A-14C2BD992729}" destId="{4D83D193-E06A-4A6B-8BA8-C43FD6BF55CF}" srcOrd="1" destOrd="0" parTransId="{08BB3EBB-FA39-41A9-A4D9-5FE2E3A3EB61}" sibTransId="{4B2F1AC3-664F-4AF2-8E55-472317106F3E}"/>
    <dgm:cxn modelId="{0C5E93A5-187D-4902-9E86-B2C6E49AD3A4}" srcId="{694FEE70-E37C-45AF-874A-14C2BD992729}" destId="{189CE320-4F52-4062-884E-77ED7A578521}" srcOrd="5" destOrd="0" parTransId="{37B18341-05AA-4123-8772-D94311D71B57}" sibTransId="{610E7E61-3FDD-4F47-A533-93D74035326B}"/>
    <dgm:cxn modelId="{0917EE5C-8E53-476E-A324-A6BE4185EABA}" srcId="{694FEE70-E37C-45AF-874A-14C2BD992729}" destId="{CE18A62F-6A47-4AC7-945B-12CA6A8C39F2}" srcOrd="6" destOrd="0" parTransId="{556AE52D-41B7-4D14-86D8-5EBA36F2C167}" sibTransId="{A321E2FB-4DFB-41A8-BBFB-40F7C9788152}"/>
    <dgm:cxn modelId="{E28C9317-CB4E-4A63-B51B-60A759B480D8}" type="presOf" srcId="{3BCE0964-63CC-4A84-B10A-4AADAC67DFC6}" destId="{C3167E5F-3FE4-4E76-89E1-CE240E4AED30}" srcOrd="0" destOrd="0" presId="urn:microsoft.com/office/officeart/2005/8/layout/vList2"/>
    <dgm:cxn modelId="{324CE1E8-F729-4411-BBEF-446F0E8E8898}" type="presOf" srcId="{BE0E6844-8A9F-4B09-8964-1AFFC9ED0C28}" destId="{28F92953-07B0-4369-B20B-714919D80B47}" srcOrd="0" destOrd="0" presId="urn:microsoft.com/office/officeart/2005/8/layout/vList2"/>
    <dgm:cxn modelId="{C5F6AFC7-4522-4068-B44D-22994631A7E7}" srcId="{694FEE70-E37C-45AF-874A-14C2BD992729}" destId="{C82FF987-0969-46ED-8A74-0352C8F8C874}" srcOrd="3" destOrd="0" parTransId="{3A76DFE7-6DF5-4B2A-8027-7BD7AA9EDE33}" sibTransId="{429CBFC9-0B48-4171-AE60-3F373ED28641}"/>
    <dgm:cxn modelId="{EE27518A-7266-4CA8-BEB5-25175C2E1DBD}" type="presOf" srcId="{694FEE70-E37C-45AF-874A-14C2BD992729}" destId="{E8805473-F85C-4D48-AB52-B0BE68153A2C}" srcOrd="0" destOrd="0" presId="urn:microsoft.com/office/officeart/2005/8/layout/vList2"/>
    <dgm:cxn modelId="{EE358FFB-0DEF-406E-878D-236BE2B95EF8}" type="presOf" srcId="{CE18A62F-6A47-4AC7-945B-12CA6A8C39F2}" destId="{258CE244-ABAC-4A8E-845C-D5B314BAA192}" srcOrd="0" destOrd="0" presId="urn:microsoft.com/office/officeart/2005/8/layout/vList2"/>
    <dgm:cxn modelId="{9FC7E9FD-C484-4C54-9B34-E53D05B7459F}" type="presParOf" srcId="{E8805473-F85C-4D48-AB52-B0BE68153A2C}" destId="{28F92953-07B0-4369-B20B-714919D80B47}" srcOrd="0" destOrd="0" presId="urn:microsoft.com/office/officeart/2005/8/layout/vList2"/>
    <dgm:cxn modelId="{B872AEEF-EF79-42AF-905B-7596D5755910}" type="presParOf" srcId="{E8805473-F85C-4D48-AB52-B0BE68153A2C}" destId="{6854F4CB-B150-4C7D-9124-C7FD87832A04}" srcOrd="1" destOrd="0" presId="urn:microsoft.com/office/officeart/2005/8/layout/vList2"/>
    <dgm:cxn modelId="{25B60BBF-06CC-4628-B1AF-B632E6A251C4}" type="presParOf" srcId="{E8805473-F85C-4D48-AB52-B0BE68153A2C}" destId="{C3F9B017-3D05-4202-A73F-E589CB1C5C5B}" srcOrd="2" destOrd="0" presId="urn:microsoft.com/office/officeart/2005/8/layout/vList2"/>
    <dgm:cxn modelId="{FE57BE9D-66EA-4825-9A91-94E3F1160584}" type="presParOf" srcId="{E8805473-F85C-4D48-AB52-B0BE68153A2C}" destId="{FB4477A1-B301-4ECC-9988-FEBA4BCB4A83}" srcOrd="3" destOrd="0" presId="urn:microsoft.com/office/officeart/2005/8/layout/vList2"/>
    <dgm:cxn modelId="{BB8128BB-F19F-4DC0-A52C-FCCE591DCCA3}" type="presParOf" srcId="{E8805473-F85C-4D48-AB52-B0BE68153A2C}" destId="{D67C50FE-ED19-4493-AE66-FB774160A774}" srcOrd="4" destOrd="0" presId="urn:microsoft.com/office/officeart/2005/8/layout/vList2"/>
    <dgm:cxn modelId="{3A42DC15-686A-480B-A20C-06AC04E7EBA6}" type="presParOf" srcId="{E8805473-F85C-4D48-AB52-B0BE68153A2C}" destId="{BF366ECA-779A-43DE-9636-0E96CA49B9D1}" srcOrd="5" destOrd="0" presId="urn:microsoft.com/office/officeart/2005/8/layout/vList2"/>
    <dgm:cxn modelId="{43A035CA-1D2A-4365-A96B-62623A693BC4}" type="presParOf" srcId="{E8805473-F85C-4D48-AB52-B0BE68153A2C}" destId="{E9D85C20-FFB6-4B8A-AFE3-11EE3CC23C77}" srcOrd="6" destOrd="0" presId="urn:microsoft.com/office/officeart/2005/8/layout/vList2"/>
    <dgm:cxn modelId="{9861B053-6FAB-4B95-906E-B45403BE3147}" type="presParOf" srcId="{E8805473-F85C-4D48-AB52-B0BE68153A2C}" destId="{035B9B53-31B6-4C4D-838A-00ADC6E360E1}" srcOrd="7" destOrd="0" presId="urn:microsoft.com/office/officeart/2005/8/layout/vList2"/>
    <dgm:cxn modelId="{830DA9A0-B58B-4BE8-8EBB-24D3AFF23160}" type="presParOf" srcId="{E8805473-F85C-4D48-AB52-B0BE68153A2C}" destId="{C3167E5F-3FE4-4E76-89E1-CE240E4AED30}" srcOrd="8" destOrd="0" presId="urn:microsoft.com/office/officeart/2005/8/layout/vList2"/>
    <dgm:cxn modelId="{9F1CDE83-D880-46E5-99D5-65066C0E5BA7}" type="presParOf" srcId="{E8805473-F85C-4D48-AB52-B0BE68153A2C}" destId="{6125A122-056A-4635-89FB-83328C07D069}" srcOrd="9" destOrd="0" presId="urn:microsoft.com/office/officeart/2005/8/layout/vList2"/>
    <dgm:cxn modelId="{D75D8B5A-11CF-4A84-B0B2-D750BE90CAC7}" type="presParOf" srcId="{E8805473-F85C-4D48-AB52-B0BE68153A2C}" destId="{9BA3D1AA-F2DB-436E-812A-814350844F9A}" srcOrd="10" destOrd="0" presId="urn:microsoft.com/office/officeart/2005/8/layout/vList2"/>
    <dgm:cxn modelId="{85B0FFB9-E774-464A-A9E2-40A18B321A1F}" type="presParOf" srcId="{E8805473-F85C-4D48-AB52-B0BE68153A2C}" destId="{690F5653-25F3-49C1-AB6C-3EFB63DB8F88}" srcOrd="11" destOrd="0" presId="urn:microsoft.com/office/officeart/2005/8/layout/vList2"/>
    <dgm:cxn modelId="{B4CD0D5A-50DA-43C8-A519-7153DCF8C8AC}" type="presParOf" srcId="{E8805473-F85C-4D48-AB52-B0BE68153A2C}" destId="{258CE244-ABAC-4A8E-845C-D5B314BAA19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0AD826-C2B0-4A65-9535-E7FD6765C3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AC8C14B7-7B5C-42C0-AC55-96CF72A30AE0}">
      <dgm:prSet/>
      <dgm:spPr/>
      <dgm:t>
        <a:bodyPr/>
        <a:lstStyle/>
        <a:p>
          <a:pPr algn="ctr" rtl="0"/>
          <a:r>
            <a:rPr lang="pt-BR" dirty="0" smtClean="0"/>
            <a:t>CENTRAL DE REGULAÇÃO</a:t>
          </a:r>
          <a:br>
            <a:rPr lang="pt-BR" dirty="0" smtClean="0"/>
          </a:br>
          <a:r>
            <a:rPr lang="pt-BR" b="1" dirty="0" smtClean="0"/>
            <a:t>Agendamento de Consultas na Atenção Especializada</a:t>
          </a:r>
          <a:endParaRPr lang="pt-BR" dirty="0"/>
        </a:p>
      </dgm:t>
    </dgm:pt>
    <dgm:pt modelId="{68BA96BA-9847-40EC-9DA8-D91D0C2A3E17}" type="parTrans" cxnId="{8C09125D-50A9-4ECA-B151-CE3760AE823E}">
      <dgm:prSet/>
      <dgm:spPr/>
      <dgm:t>
        <a:bodyPr/>
        <a:lstStyle/>
        <a:p>
          <a:endParaRPr lang="pt-BR"/>
        </a:p>
      </dgm:t>
    </dgm:pt>
    <dgm:pt modelId="{1BBE4127-9EB0-428E-8433-CD092F655E1F}" type="sibTrans" cxnId="{8C09125D-50A9-4ECA-B151-CE3760AE823E}">
      <dgm:prSet/>
      <dgm:spPr/>
      <dgm:t>
        <a:bodyPr/>
        <a:lstStyle/>
        <a:p>
          <a:endParaRPr lang="pt-BR"/>
        </a:p>
      </dgm:t>
    </dgm:pt>
    <dgm:pt modelId="{513323CB-AE67-400D-A2DD-B26DC98D075E}" type="pres">
      <dgm:prSet presAssocID="{FD0AD826-C2B0-4A65-9535-E7FD6765C3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42CD497-DF7C-4F73-A830-C44F0BFAB7F8}" type="pres">
      <dgm:prSet presAssocID="{AC8C14B7-7B5C-42C0-AC55-96CF72A30A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09125D-50A9-4ECA-B151-CE3760AE823E}" srcId="{FD0AD826-C2B0-4A65-9535-E7FD6765C385}" destId="{AC8C14B7-7B5C-42C0-AC55-96CF72A30AE0}" srcOrd="0" destOrd="0" parTransId="{68BA96BA-9847-40EC-9DA8-D91D0C2A3E17}" sibTransId="{1BBE4127-9EB0-428E-8433-CD092F655E1F}"/>
    <dgm:cxn modelId="{F0DBF182-6AD8-4ECD-9A52-0093B292E2C2}" type="presOf" srcId="{AC8C14B7-7B5C-42C0-AC55-96CF72A30AE0}" destId="{342CD497-DF7C-4F73-A830-C44F0BFAB7F8}" srcOrd="0" destOrd="0" presId="urn:microsoft.com/office/officeart/2005/8/layout/vList2"/>
    <dgm:cxn modelId="{018D85FE-AA85-4E44-BC09-6CFBBB7B3D76}" type="presOf" srcId="{FD0AD826-C2B0-4A65-9535-E7FD6765C385}" destId="{513323CB-AE67-400D-A2DD-B26DC98D075E}" srcOrd="0" destOrd="0" presId="urn:microsoft.com/office/officeart/2005/8/layout/vList2"/>
    <dgm:cxn modelId="{57A853A4-8134-43CA-96FC-94E7B976B2BB}" type="presParOf" srcId="{513323CB-AE67-400D-A2DD-B26DC98D075E}" destId="{342CD497-DF7C-4F73-A830-C44F0BFAB7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2F82056-2778-4748-BDC2-6F845D9474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A1CCD0AB-725F-42D3-B077-8717B7F38BD9}">
      <dgm:prSet custT="1"/>
      <dgm:spPr/>
      <dgm:t>
        <a:bodyPr/>
        <a:lstStyle/>
        <a:p>
          <a:pPr algn="ctr" rtl="0"/>
          <a:r>
            <a: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CENTRAL DE REGULAÇÃO </a:t>
          </a:r>
          <a:br>
            <a:rPr lang="pt-B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pt-B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Procedimentos agendados em Serviços de Referência</a:t>
          </a:r>
          <a:endParaRPr lang="pt-B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5A0D513-3CB6-43FC-96C9-AF837F5C1D3E}" type="parTrans" cxnId="{889BC070-D3E6-436F-9AAC-14E0D1047562}">
      <dgm:prSet/>
      <dgm:spPr/>
      <dgm:t>
        <a:bodyPr/>
        <a:lstStyle/>
        <a:p>
          <a:endParaRPr lang="pt-BR"/>
        </a:p>
      </dgm:t>
    </dgm:pt>
    <dgm:pt modelId="{4592AAFB-9C58-4033-9BAC-07BC9C56E200}" type="sibTrans" cxnId="{889BC070-D3E6-436F-9AAC-14E0D1047562}">
      <dgm:prSet/>
      <dgm:spPr/>
      <dgm:t>
        <a:bodyPr/>
        <a:lstStyle/>
        <a:p>
          <a:endParaRPr lang="pt-BR"/>
        </a:p>
      </dgm:t>
    </dgm:pt>
    <dgm:pt modelId="{D7E900AD-D90E-4CBD-B092-FA6515D0EFD5}" type="pres">
      <dgm:prSet presAssocID="{82F82056-2778-4748-BDC2-6F845D9474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9F2805-8A39-4426-A8F1-ACD926FA027D}" type="pres">
      <dgm:prSet presAssocID="{A1CCD0AB-725F-42D3-B077-8717B7F38B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72D3DA-EB08-4AA6-BC90-246179E31B4E}" type="presOf" srcId="{82F82056-2778-4748-BDC2-6F845D947484}" destId="{D7E900AD-D90E-4CBD-B092-FA6515D0EFD5}" srcOrd="0" destOrd="0" presId="urn:microsoft.com/office/officeart/2005/8/layout/vList2"/>
    <dgm:cxn modelId="{889BC070-D3E6-436F-9AAC-14E0D1047562}" srcId="{82F82056-2778-4748-BDC2-6F845D947484}" destId="{A1CCD0AB-725F-42D3-B077-8717B7F38BD9}" srcOrd="0" destOrd="0" parTransId="{55A0D513-3CB6-43FC-96C9-AF837F5C1D3E}" sibTransId="{4592AAFB-9C58-4033-9BAC-07BC9C56E200}"/>
    <dgm:cxn modelId="{27BF2F1B-9336-4AD9-A2FD-AF78F6B2B2CA}" type="presOf" srcId="{A1CCD0AB-725F-42D3-B077-8717B7F38BD9}" destId="{4D9F2805-8A39-4426-A8F1-ACD926FA027D}" srcOrd="0" destOrd="0" presId="urn:microsoft.com/office/officeart/2005/8/layout/vList2"/>
    <dgm:cxn modelId="{B6A678A5-1F1C-4F14-8F6D-B6EA73D476B2}" type="presParOf" srcId="{D7E900AD-D90E-4CBD-B092-FA6515D0EFD5}" destId="{4D9F2805-8A39-4426-A8F1-ACD926FA02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FF458CB-E8AC-4F6C-9CF5-185E040E34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5D3A109-02DE-493B-8D54-065AA895DAC7}">
      <dgm:prSet custT="1"/>
      <dgm:spPr/>
      <dgm:t>
        <a:bodyPr/>
        <a:lstStyle/>
        <a:p>
          <a:pPr algn="ctr" rtl="0"/>
          <a:r>
            <a:rPr lang="pt-BR" sz="1800" b="1" dirty="0" smtClean="0">
              <a:solidFill>
                <a:schemeClr val="tx1"/>
              </a:solidFill>
            </a:rPr>
            <a:t>PROCEDIMENTOS </a:t>
          </a:r>
          <a:r>
            <a:rPr lang="pt-B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REALIZADOS</a:t>
          </a:r>
          <a:r>
            <a:rPr lang="pt-BR" sz="1800" b="1" dirty="0" smtClean="0">
              <a:solidFill>
                <a:schemeClr val="tx1"/>
              </a:solidFill>
            </a:rPr>
            <a:t> NO HOSPITAL  HPP – SEGUNDO QUADRIMESTRE 2014</a:t>
          </a:r>
          <a:endParaRPr lang="pt-BR" sz="1800" dirty="0">
            <a:solidFill>
              <a:schemeClr val="tx1"/>
            </a:solidFill>
          </a:endParaRPr>
        </a:p>
      </dgm:t>
    </dgm:pt>
    <dgm:pt modelId="{D1F1F4E3-0231-4C69-84DB-D8B42995C739}" type="parTrans" cxnId="{ABA2C68C-5011-4036-975E-ED9222C0C22A}">
      <dgm:prSet/>
      <dgm:spPr/>
      <dgm:t>
        <a:bodyPr/>
        <a:lstStyle/>
        <a:p>
          <a:endParaRPr lang="pt-BR"/>
        </a:p>
      </dgm:t>
    </dgm:pt>
    <dgm:pt modelId="{F88B6031-7379-49F5-9C30-E7938E4DC290}" type="sibTrans" cxnId="{ABA2C68C-5011-4036-975E-ED9222C0C22A}">
      <dgm:prSet/>
      <dgm:spPr/>
      <dgm:t>
        <a:bodyPr/>
        <a:lstStyle/>
        <a:p>
          <a:endParaRPr lang="pt-BR"/>
        </a:p>
      </dgm:t>
    </dgm:pt>
    <dgm:pt modelId="{FED095BE-57F8-497F-97B2-50C366FC843E}" type="pres">
      <dgm:prSet presAssocID="{4FF458CB-E8AC-4F6C-9CF5-185E040E34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F77E22-4D84-4F3E-8348-2D341D908AB4}" type="pres">
      <dgm:prSet presAssocID="{45D3A109-02DE-493B-8D54-065AA895DA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CEF05C-7C2A-4983-B368-5B6B968695A4}" type="presOf" srcId="{45D3A109-02DE-493B-8D54-065AA895DAC7}" destId="{09F77E22-4D84-4F3E-8348-2D341D908AB4}" srcOrd="0" destOrd="0" presId="urn:microsoft.com/office/officeart/2005/8/layout/vList2"/>
    <dgm:cxn modelId="{ABA2C68C-5011-4036-975E-ED9222C0C22A}" srcId="{4FF458CB-E8AC-4F6C-9CF5-185E040E3446}" destId="{45D3A109-02DE-493B-8D54-065AA895DAC7}" srcOrd="0" destOrd="0" parTransId="{D1F1F4E3-0231-4C69-84DB-D8B42995C739}" sibTransId="{F88B6031-7379-49F5-9C30-E7938E4DC290}"/>
    <dgm:cxn modelId="{7CBC997E-63BF-46A3-92EC-268B40B38418}" type="presOf" srcId="{4FF458CB-E8AC-4F6C-9CF5-185E040E3446}" destId="{FED095BE-57F8-497F-97B2-50C366FC843E}" srcOrd="0" destOrd="0" presId="urn:microsoft.com/office/officeart/2005/8/layout/vList2"/>
    <dgm:cxn modelId="{C68D2942-B08E-41EA-ACB0-BA928FCB5CAD}" type="presParOf" srcId="{FED095BE-57F8-497F-97B2-50C366FC843E}" destId="{09F77E22-4D84-4F3E-8348-2D341D908A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A9F58-3229-4DAF-89A1-601D4C25268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5E7F05-8996-4572-AE59-547D3A1678D2}">
      <dgm:prSet custT="1"/>
      <dgm:spPr/>
      <dgm:t>
        <a:bodyPr/>
        <a:lstStyle/>
        <a:p>
          <a:pPr algn="ctr" rtl="0"/>
          <a:r>
            <a:rPr lang="pt-BR" sz="2400" b="1" dirty="0" smtClean="0"/>
            <a:t>RELATÓRIO DETALHADO QUADRIMESTRAL   </a:t>
          </a:r>
          <a:r>
            <a:rPr lang="pt-BR" sz="2400" b="1" dirty="0" smtClean="0">
              <a:latin typeface="Arial" pitchFamily="34" charset="0"/>
              <a:cs typeface="Arial" pitchFamily="34" charset="0"/>
            </a:rPr>
            <a:t>2º</a:t>
          </a:r>
          <a:r>
            <a:rPr lang="pt-BR" sz="2400" b="1" dirty="0" smtClean="0"/>
            <a:t> QUADRIMESTRE DO EXERCÍCIO DE 2014</a:t>
          </a:r>
        </a:p>
        <a:p>
          <a:pPr algn="ctr" rtl="0"/>
          <a:r>
            <a:rPr lang="pt-BR" sz="2400" dirty="0" smtClean="0"/>
            <a:t>Audiência Pública</a:t>
          </a:r>
          <a:endParaRPr lang="pt-BR" sz="2400" dirty="0"/>
        </a:p>
      </dgm:t>
    </dgm:pt>
    <dgm:pt modelId="{A25849B3-378D-4FAB-989B-6983C92B36FD}" type="parTrans" cxnId="{A8B5CD91-3AD9-4790-9516-B9AA109B4BF4}">
      <dgm:prSet/>
      <dgm:spPr/>
      <dgm:t>
        <a:bodyPr/>
        <a:lstStyle/>
        <a:p>
          <a:endParaRPr lang="pt-BR"/>
        </a:p>
      </dgm:t>
    </dgm:pt>
    <dgm:pt modelId="{BE17CA38-27C5-4F39-98EF-3645F18FB367}" type="sibTrans" cxnId="{A8B5CD91-3AD9-4790-9516-B9AA109B4BF4}">
      <dgm:prSet/>
      <dgm:spPr/>
      <dgm:t>
        <a:bodyPr/>
        <a:lstStyle/>
        <a:p>
          <a:endParaRPr lang="pt-BR"/>
        </a:p>
      </dgm:t>
    </dgm:pt>
    <dgm:pt modelId="{4412A708-00F2-4262-8696-BB678C771694}" type="pres">
      <dgm:prSet presAssocID="{663A9F58-3229-4DAF-89A1-601D4C2526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78CD1F-CB95-498D-81BC-37F487F82C64}" type="pres">
      <dgm:prSet presAssocID="{DF5E7F05-8996-4572-AE59-547D3A1678D2}" presName="boxAndChildren" presStyleCnt="0"/>
      <dgm:spPr/>
    </dgm:pt>
    <dgm:pt modelId="{4DF9481D-F703-4534-B013-91558101EC17}" type="pres">
      <dgm:prSet presAssocID="{DF5E7F05-8996-4572-AE59-547D3A1678D2}" presName="parentTextBox" presStyleLbl="node1" presStyleIdx="0" presStyleCnt="1"/>
      <dgm:spPr/>
      <dgm:t>
        <a:bodyPr/>
        <a:lstStyle/>
        <a:p>
          <a:endParaRPr lang="pt-BR"/>
        </a:p>
      </dgm:t>
    </dgm:pt>
  </dgm:ptLst>
  <dgm:cxnLst>
    <dgm:cxn modelId="{15445F66-FFFA-495B-99E5-F1A47EFCB5C1}" type="presOf" srcId="{663A9F58-3229-4DAF-89A1-601D4C252683}" destId="{4412A708-00F2-4262-8696-BB678C771694}" srcOrd="0" destOrd="0" presId="urn:microsoft.com/office/officeart/2005/8/layout/process4"/>
    <dgm:cxn modelId="{F86B6ED6-56B6-419D-8CC0-C7AFC8B87E93}" type="presOf" srcId="{DF5E7F05-8996-4572-AE59-547D3A1678D2}" destId="{4DF9481D-F703-4534-B013-91558101EC17}" srcOrd="0" destOrd="0" presId="urn:microsoft.com/office/officeart/2005/8/layout/process4"/>
    <dgm:cxn modelId="{A8B5CD91-3AD9-4790-9516-B9AA109B4BF4}" srcId="{663A9F58-3229-4DAF-89A1-601D4C252683}" destId="{DF5E7F05-8996-4572-AE59-547D3A1678D2}" srcOrd="0" destOrd="0" parTransId="{A25849B3-378D-4FAB-989B-6983C92B36FD}" sibTransId="{BE17CA38-27C5-4F39-98EF-3645F18FB367}"/>
    <dgm:cxn modelId="{1DB4D0C9-53D7-425F-BC03-2A94D1181222}" type="presParOf" srcId="{4412A708-00F2-4262-8696-BB678C771694}" destId="{C478CD1F-CB95-498D-81BC-37F487F82C64}" srcOrd="0" destOrd="0" presId="urn:microsoft.com/office/officeart/2005/8/layout/process4"/>
    <dgm:cxn modelId="{A31679BC-E7B7-4F20-9FFB-01968D99C04F}" type="presParOf" srcId="{C478CD1F-CB95-498D-81BC-37F487F82C64}" destId="{4DF9481D-F703-4534-B013-91558101EC1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4475443-E7BE-4B84-8D02-8576F43034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339034F-BB61-4812-84E1-B11D773454ED}">
      <dgm:prSet/>
      <dgm:spPr/>
      <dgm:t>
        <a:bodyPr/>
        <a:lstStyle/>
        <a:p>
          <a:pPr algn="ctr" rtl="0"/>
          <a:r>
            <a:rPr lang="pt-B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PROCEDIMENTOS REALIZADOS NO HOSPITAL  HPP – SEGUNDO QUADRIMESTRE 2014</a:t>
          </a:r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pt-BR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897C53-FC9B-41D9-B10A-822864427EF6}" type="parTrans" cxnId="{62872934-CBB0-4B11-9CEC-70F9A2030662}">
      <dgm:prSet/>
      <dgm:spPr/>
      <dgm:t>
        <a:bodyPr/>
        <a:lstStyle/>
        <a:p>
          <a:endParaRPr lang="pt-BR"/>
        </a:p>
      </dgm:t>
    </dgm:pt>
    <dgm:pt modelId="{5F7873C0-67E5-4FF7-9B33-328C594A5FB5}" type="sibTrans" cxnId="{62872934-CBB0-4B11-9CEC-70F9A2030662}">
      <dgm:prSet/>
      <dgm:spPr/>
      <dgm:t>
        <a:bodyPr/>
        <a:lstStyle/>
        <a:p>
          <a:endParaRPr lang="pt-BR"/>
        </a:p>
      </dgm:t>
    </dgm:pt>
    <dgm:pt modelId="{6F647E64-1DCD-4F91-95B8-139BE5FED9C5}" type="pres">
      <dgm:prSet presAssocID="{74475443-E7BE-4B84-8D02-8576F43034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D5DAB3E-C972-4BC1-B70E-E97B9C287B88}" type="pres">
      <dgm:prSet presAssocID="{4339034F-BB61-4812-84E1-B11D773454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D35466-6945-43B2-A602-39B5FFEFE3B6}" type="presOf" srcId="{4339034F-BB61-4812-84E1-B11D773454ED}" destId="{0D5DAB3E-C972-4BC1-B70E-E97B9C287B88}" srcOrd="0" destOrd="0" presId="urn:microsoft.com/office/officeart/2005/8/layout/vList2"/>
    <dgm:cxn modelId="{F3AEFF9B-1FD6-401A-9D58-1F45E9733F9D}" type="presOf" srcId="{74475443-E7BE-4B84-8D02-8576F43034A1}" destId="{6F647E64-1DCD-4F91-95B8-139BE5FED9C5}" srcOrd="0" destOrd="0" presId="urn:microsoft.com/office/officeart/2005/8/layout/vList2"/>
    <dgm:cxn modelId="{62872934-CBB0-4B11-9CEC-70F9A2030662}" srcId="{74475443-E7BE-4B84-8D02-8576F43034A1}" destId="{4339034F-BB61-4812-84E1-B11D773454ED}" srcOrd="0" destOrd="0" parTransId="{1D897C53-FC9B-41D9-B10A-822864427EF6}" sibTransId="{5F7873C0-67E5-4FF7-9B33-328C594A5FB5}"/>
    <dgm:cxn modelId="{5C4BDFFD-C5AA-4CBA-B6F0-6DE0953EB4C4}" type="presParOf" srcId="{6F647E64-1DCD-4F91-95B8-139BE5FED9C5}" destId="{0D5DAB3E-C972-4BC1-B70E-E97B9C287B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5861C3D-8939-4B70-AE81-A0EF3B34A4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82F585-36F1-4931-B1A4-598690448604}">
      <dgm:prSet custT="1"/>
      <dgm:spPr/>
      <dgm:t>
        <a:bodyPr/>
        <a:lstStyle/>
        <a:p>
          <a:pPr algn="ctr" rtl="0"/>
          <a:r>
            <a:rPr lang="pt-B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PROCEDIMENTOS REALIZADOS PELA VISA- VIGILANCIA SANITÁRIA MAIO  A  AGOSTO 2014</a:t>
          </a:r>
          <a:endParaRPr lang="pt-B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3C5240-C835-4293-B89F-7A5F3D078680}" type="parTrans" cxnId="{7E684316-EB78-4C0C-BE7E-C8A40275E7BC}">
      <dgm:prSet/>
      <dgm:spPr/>
      <dgm:t>
        <a:bodyPr/>
        <a:lstStyle/>
        <a:p>
          <a:endParaRPr lang="pt-BR"/>
        </a:p>
      </dgm:t>
    </dgm:pt>
    <dgm:pt modelId="{1F82B355-164C-42D3-93B2-7E415BE848C5}" type="sibTrans" cxnId="{7E684316-EB78-4C0C-BE7E-C8A40275E7BC}">
      <dgm:prSet/>
      <dgm:spPr/>
      <dgm:t>
        <a:bodyPr/>
        <a:lstStyle/>
        <a:p>
          <a:endParaRPr lang="pt-BR"/>
        </a:p>
      </dgm:t>
    </dgm:pt>
    <dgm:pt modelId="{4D31D8C5-EFD5-44E0-A2C3-16CC7CA49060}" type="pres">
      <dgm:prSet presAssocID="{65861C3D-8939-4B70-AE81-A0EF3B34A4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2C05D7-6E56-4785-9DEA-A3ABE3502499}" type="pres">
      <dgm:prSet presAssocID="{E182F585-36F1-4931-B1A4-5986904486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684316-EB78-4C0C-BE7E-C8A40275E7BC}" srcId="{65861C3D-8939-4B70-AE81-A0EF3B34A40D}" destId="{E182F585-36F1-4931-B1A4-598690448604}" srcOrd="0" destOrd="0" parTransId="{5D3C5240-C835-4293-B89F-7A5F3D078680}" sibTransId="{1F82B355-164C-42D3-93B2-7E415BE848C5}"/>
    <dgm:cxn modelId="{0E36906D-414F-4DF0-BE65-3C12BE717416}" type="presOf" srcId="{E182F585-36F1-4931-B1A4-598690448604}" destId="{EC2C05D7-6E56-4785-9DEA-A3ABE3502499}" srcOrd="0" destOrd="0" presId="urn:microsoft.com/office/officeart/2005/8/layout/vList2"/>
    <dgm:cxn modelId="{2D713A61-B58E-4768-B87D-89FFADFEDDE9}" type="presOf" srcId="{65861C3D-8939-4B70-AE81-A0EF3B34A40D}" destId="{4D31D8C5-EFD5-44E0-A2C3-16CC7CA49060}" srcOrd="0" destOrd="0" presId="urn:microsoft.com/office/officeart/2005/8/layout/vList2"/>
    <dgm:cxn modelId="{6ECDD971-78FC-4F04-AE3E-50BD62848E75}" type="presParOf" srcId="{4D31D8C5-EFD5-44E0-A2C3-16CC7CA49060}" destId="{EC2C05D7-6E56-4785-9DEA-A3ABE35024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1121E9-7BF2-412F-B661-4CD344EEA0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B35CC4-EE4B-4D5D-9222-732E37730D5B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pt-B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PROCEDIMENTOS  REALIZADOS PELO SETOR DE ENDEMIAS- MALARIA, DENGUE E MALARIA -  MAIO  A  AGOSTO 2014</a:t>
          </a:r>
          <a:endParaRPr lang="pt-B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5A06B6-E509-498E-8620-3709FDDDF01B}" type="parTrans" cxnId="{02DDE41D-B548-4C26-8F4D-155E76A23023}">
      <dgm:prSet/>
      <dgm:spPr/>
      <dgm:t>
        <a:bodyPr/>
        <a:lstStyle/>
        <a:p>
          <a:endParaRPr lang="pt-BR"/>
        </a:p>
      </dgm:t>
    </dgm:pt>
    <dgm:pt modelId="{3E95D2A6-6C53-4237-BD05-71FEB537913A}" type="sibTrans" cxnId="{02DDE41D-B548-4C26-8F4D-155E76A23023}">
      <dgm:prSet/>
      <dgm:spPr/>
      <dgm:t>
        <a:bodyPr/>
        <a:lstStyle/>
        <a:p>
          <a:endParaRPr lang="pt-BR"/>
        </a:p>
      </dgm:t>
    </dgm:pt>
    <dgm:pt modelId="{E9145AB1-CBFC-42ED-AE10-0BCBCE9D762B}" type="pres">
      <dgm:prSet presAssocID="{631121E9-7BF2-412F-B661-4CD344EEA0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25239D-F336-4AB0-BC71-14FE10A35231}" type="pres">
      <dgm:prSet presAssocID="{3AB35CC4-EE4B-4D5D-9222-732E37730D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EAD15A2-8EA9-45C4-8F18-9DE9FD367C8D}" type="presOf" srcId="{3AB35CC4-EE4B-4D5D-9222-732E37730D5B}" destId="{0425239D-F336-4AB0-BC71-14FE10A35231}" srcOrd="0" destOrd="0" presId="urn:microsoft.com/office/officeart/2005/8/layout/vList2"/>
    <dgm:cxn modelId="{1661CA0D-E417-4E75-BE33-0D3EFB2EA1BD}" type="presOf" srcId="{631121E9-7BF2-412F-B661-4CD344EEA050}" destId="{E9145AB1-CBFC-42ED-AE10-0BCBCE9D762B}" srcOrd="0" destOrd="0" presId="urn:microsoft.com/office/officeart/2005/8/layout/vList2"/>
    <dgm:cxn modelId="{02DDE41D-B548-4C26-8F4D-155E76A23023}" srcId="{631121E9-7BF2-412F-B661-4CD344EEA050}" destId="{3AB35CC4-EE4B-4D5D-9222-732E37730D5B}" srcOrd="0" destOrd="0" parTransId="{F05A06B6-E509-498E-8620-3709FDDDF01B}" sibTransId="{3E95D2A6-6C53-4237-BD05-71FEB537913A}"/>
    <dgm:cxn modelId="{0BC50695-0F33-494B-A95B-CA832C0485FA}" type="presParOf" srcId="{E9145AB1-CBFC-42ED-AE10-0BCBCE9D762B}" destId="{0425239D-F336-4AB0-BC71-14FE10A35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292873F-7D28-468A-973E-189FA295B6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0C6BDBF-DC06-4AD2-82CC-F7BB3EE6BE38}">
      <dgm:prSet custT="1"/>
      <dgm:spPr/>
      <dgm:t>
        <a:bodyPr/>
        <a:lstStyle/>
        <a:p>
          <a:pPr algn="ctr" rtl="0"/>
          <a:r>
            <a:rPr lang="pt-B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COBERTURAS VACINAIS (IMUNOBIOLÓGICOS) – DOSES APLICADAS DE MAIO A AGOSTO 2014</a:t>
          </a:r>
          <a:endParaRPr lang="pt-BR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F306E15-1220-4152-AA91-977E6EF78DFC}" type="parTrans" cxnId="{D63D9622-C4D0-44BE-9ADA-3FA7044A58A5}">
      <dgm:prSet/>
      <dgm:spPr/>
      <dgm:t>
        <a:bodyPr/>
        <a:lstStyle/>
        <a:p>
          <a:endParaRPr lang="pt-BR"/>
        </a:p>
      </dgm:t>
    </dgm:pt>
    <dgm:pt modelId="{656D1911-14E4-4426-B6E8-098DE32D9E79}" type="sibTrans" cxnId="{D63D9622-C4D0-44BE-9ADA-3FA7044A58A5}">
      <dgm:prSet/>
      <dgm:spPr/>
      <dgm:t>
        <a:bodyPr/>
        <a:lstStyle/>
        <a:p>
          <a:endParaRPr lang="pt-BR"/>
        </a:p>
      </dgm:t>
    </dgm:pt>
    <dgm:pt modelId="{C0DEB031-777E-46E6-9A00-7F4DC06B1DCE}" type="pres">
      <dgm:prSet presAssocID="{B292873F-7D28-468A-973E-189FA295B6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C96ED4-0670-41D3-A5D5-E1F2FE10F76D}" type="pres">
      <dgm:prSet presAssocID="{20C6BDBF-DC06-4AD2-82CC-F7BB3EE6BE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A024FE-304F-4981-AA17-2363DF987D09}" type="presOf" srcId="{B292873F-7D28-468A-973E-189FA295B60F}" destId="{C0DEB031-777E-46E6-9A00-7F4DC06B1DCE}" srcOrd="0" destOrd="0" presId="urn:microsoft.com/office/officeart/2005/8/layout/vList2"/>
    <dgm:cxn modelId="{D63D9622-C4D0-44BE-9ADA-3FA7044A58A5}" srcId="{B292873F-7D28-468A-973E-189FA295B60F}" destId="{20C6BDBF-DC06-4AD2-82CC-F7BB3EE6BE38}" srcOrd="0" destOrd="0" parTransId="{4F306E15-1220-4152-AA91-977E6EF78DFC}" sibTransId="{656D1911-14E4-4426-B6E8-098DE32D9E79}"/>
    <dgm:cxn modelId="{59DE12AA-1BD6-4B3C-833B-215B2A520725}" type="presOf" srcId="{20C6BDBF-DC06-4AD2-82CC-F7BB3EE6BE38}" destId="{BCC96ED4-0670-41D3-A5D5-E1F2FE10F76D}" srcOrd="0" destOrd="0" presId="urn:microsoft.com/office/officeart/2005/8/layout/vList2"/>
    <dgm:cxn modelId="{2EB1C713-BD4A-4996-8231-0BA37CEECBB0}" type="presParOf" srcId="{C0DEB031-777E-46E6-9A00-7F4DC06B1DCE}" destId="{BCC96ED4-0670-41D3-A5D5-E1F2FE10F7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2D25EB2-A663-48EC-94C0-599E8DBA55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BBD3D9-0254-4FE5-B948-A722469648F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b="1" dirty="0" smtClean="0"/>
            <a:t>VACINAÇÃO TRÍPLICE DPT,</a:t>
          </a:r>
          <a:endParaRPr lang="pt-BR" dirty="0"/>
        </a:p>
      </dgm:t>
    </dgm:pt>
    <dgm:pt modelId="{9915830D-E751-474E-8F8B-CA556FB98AA6}" type="parTrans" cxnId="{EAE78C60-3FF4-4F57-9CBF-01B7664955D4}">
      <dgm:prSet/>
      <dgm:spPr/>
      <dgm:t>
        <a:bodyPr/>
        <a:lstStyle/>
        <a:p>
          <a:endParaRPr lang="pt-BR"/>
        </a:p>
      </dgm:t>
    </dgm:pt>
    <dgm:pt modelId="{5CF75AC2-DFDF-41DC-8691-CB6D543CCA79}" type="sibTrans" cxnId="{EAE78C60-3FF4-4F57-9CBF-01B7664955D4}">
      <dgm:prSet/>
      <dgm:spPr/>
      <dgm:t>
        <a:bodyPr/>
        <a:lstStyle/>
        <a:p>
          <a:endParaRPr lang="pt-BR"/>
        </a:p>
      </dgm:t>
    </dgm:pt>
    <dgm:pt modelId="{1864B1C7-550E-4975-97FB-DC3F57565B6E}" type="pres">
      <dgm:prSet presAssocID="{22D25EB2-A663-48EC-94C0-599E8DBA55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DD3EC2-D104-4007-A1DB-427368A54827}" type="pres">
      <dgm:prSet presAssocID="{55BBD3D9-0254-4FE5-B948-A722469648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E78C60-3FF4-4F57-9CBF-01B7664955D4}" srcId="{22D25EB2-A663-48EC-94C0-599E8DBA550F}" destId="{55BBD3D9-0254-4FE5-B948-A722469648F8}" srcOrd="0" destOrd="0" parTransId="{9915830D-E751-474E-8F8B-CA556FB98AA6}" sibTransId="{5CF75AC2-DFDF-41DC-8691-CB6D543CCA79}"/>
    <dgm:cxn modelId="{026D2680-4E39-4110-83AB-67A6AC2558B9}" type="presOf" srcId="{55BBD3D9-0254-4FE5-B948-A722469648F8}" destId="{4BDD3EC2-D104-4007-A1DB-427368A54827}" srcOrd="0" destOrd="0" presId="urn:microsoft.com/office/officeart/2005/8/layout/vList2"/>
    <dgm:cxn modelId="{DC9F29C1-230F-4BD7-B162-65D1C241D1F8}" type="presOf" srcId="{22D25EB2-A663-48EC-94C0-599E8DBA550F}" destId="{1864B1C7-550E-4975-97FB-DC3F57565B6E}" srcOrd="0" destOrd="0" presId="urn:microsoft.com/office/officeart/2005/8/layout/vList2"/>
    <dgm:cxn modelId="{FF93E6F4-6804-49A0-AFAC-9C268AA703A6}" type="presParOf" srcId="{1864B1C7-550E-4975-97FB-DC3F57565B6E}" destId="{4BDD3EC2-D104-4007-A1DB-427368A548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43D2265-4EA1-4A09-8DF7-ADD53A3531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567145-18A6-4E2E-894D-C5D20163A475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b="1" dirty="0" smtClean="0"/>
            <a:t>VACINAÇÃO POLIOMIELITE</a:t>
          </a:r>
          <a:endParaRPr lang="pt-BR" dirty="0"/>
        </a:p>
      </dgm:t>
    </dgm:pt>
    <dgm:pt modelId="{751AF918-5571-40CD-AD52-4BC090B378DC}" type="parTrans" cxnId="{AC92C3F7-8755-422B-9C94-D97E5BDD5CCB}">
      <dgm:prSet/>
      <dgm:spPr/>
      <dgm:t>
        <a:bodyPr/>
        <a:lstStyle/>
        <a:p>
          <a:endParaRPr lang="pt-BR"/>
        </a:p>
      </dgm:t>
    </dgm:pt>
    <dgm:pt modelId="{8ACF0E60-D909-4819-B3D8-C88109B491DF}" type="sibTrans" cxnId="{AC92C3F7-8755-422B-9C94-D97E5BDD5CCB}">
      <dgm:prSet/>
      <dgm:spPr/>
      <dgm:t>
        <a:bodyPr/>
        <a:lstStyle/>
        <a:p>
          <a:endParaRPr lang="pt-BR"/>
        </a:p>
      </dgm:t>
    </dgm:pt>
    <dgm:pt modelId="{BB2F776D-FF5D-4F06-9D0C-00CE6CE45273}" type="pres">
      <dgm:prSet presAssocID="{F43D2265-4EA1-4A09-8DF7-ADD53A3531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0026CA-4058-4C42-BADD-B8B244F7ED9A}" type="pres">
      <dgm:prSet presAssocID="{35567145-18A6-4E2E-894D-C5D20163A4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92C3F7-8755-422B-9C94-D97E5BDD5CCB}" srcId="{F43D2265-4EA1-4A09-8DF7-ADD53A353174}" destId="{35567145-18A6-4E2E-894D-C5D20163A475}" srcOrd="0" destOrd="0" parTransId="{751AF918-5571-40CD-AD52-4BC090B378DC}" sibTransId="{8ACF0E60-D909-4819-B3D8-C88109B491DF}"/>
    <dgm:cxn modelId="{03D8B662-9CAA-4DA1-A0A7-E12F023BDF4E}" type="presOf" srcId="{35567145-18A6-4E2E-894D-C5D20163A475}" destId="{500026CA-4058-4C42-BADD-B8B244F7ED9A}" srcOrd="0" destOrd="0" presId="urn:microsoft.com/office/officeart/2005/8/layout/vList2"/>
    <dgm:cxn modelId="{006444C2-BF5F-48CF-BB9E-F32098A341E6}" type="presOf" srcId="{F43D2265-4EA1-4A09-8DF7-ADD53A353174}" destId="{BB2F776D-FF5D-4F06-9D0C-00CE6CE45273}" srcOrd="0" destOrd="0" presId="urn:microsoft.com/office/officeart/2005/8/layout/vList2"/>
    <dgm:cxn modelId="{E31C367B-A955-4CAB-BA59-BD3FBD0D079F}" type="presParOf" srcId="{BB2F776D-FF5D-4F06-9D0C-00CE6CE45273}" destId="{500026CA-4058-4C42-BADD-B8B244F7ED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5F86381-2CBD-4F86-9935-CEAB444527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D5BA124-4200-470B-9555-80B55028A7DC}">
      <dgm:prSet custT="1"/>
      <dgm:spPr/>
      <dgm:t>
        <a:bodyPr/>
        <a:lstStyle/>
        <a:p>
          <a:pPr algn="ctr" rtl="0"/>
          <a:r>
            <a:rPr lang="pt-BR" sz="20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CONSTRUÇÃO DA UBS LINHA P 06 – FUTURA SEDE - ESF 02 - ZONA RURAL</a:t>
          </a:r>
          <a:endParaRPr lang="pt-B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C46F98-9DD1-459F-88D9-4FDCD727A6FC}" type="parTrans" cxnId="{37BDEE3C-6256-4187-9A8D-33A6AAF57AF4}">
      <dgm:prSet/>
      <dgm:spPr/>
      <dgm:t>
        <a:bodyPr/>
        <a:lstStyle/>
        <a:p>
          <a:endParaRPr lang="pt-BR"/>
        </a:p>
      </dgm:t>
    </dgm:pt>
    <dgm:pt modelId="{F881B03F-E369-46AB-9E60-A2959705A731}" type="sibTrans" cxnId="{37BDEE3C-6256-4187-9A8D-33A6AAF57AF4}">
      <dgm:prSet/>
      <dgm:spPr/>
      <dgm:t>
        <a:bodyPr/>
        <a:lstStyle/>
        <a:p>
          <a:endParaRPr lang="pt-BR"/>
        </a:p>
      </dgm:t>
    </dgm:pt>
    <dgm:pt modelId="{C726483B-8F5F-48EC-85E4-7F7580E20BB0}" type="pres">
      <dgm:prSet presAssocID="{15F86381-2CBD-4F86-9935-CEAB444527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885ED72-5280-4E84-AB0D-766D8651DADE}" type="pres">
      <dgm:prSet presAssocID="{1D5BA124-4200-470B-9555-80B55028A7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1E15C8-9221-4B2D-9347-218B06BB6356}" type="presOf" srcId="{1D5BA124-4200-470B-9555-80B55028A7DC}" destId="{F885ED72-5280-4E84-AB0D-766D8651DADE}" srcOrd="0" destOrd="0" presId="urn:microsoft.com/office/officeart/2005/8/layout/vList2"/>
    <dgm:cxn modelId="{37BDEE3C-6256-4187-9A8D-33A6AAF57AF4}" srcId="{15F86381-2CBD-4F86-9935-CEAB44452784}" destId="{1D5BA124-4200-470B-9555-80B55028A7DC}" srcOrd="0" destOrd="0" parTransId="{FDC46F98-9DD1-459F-88D9-4FDCD727A6FC}" sibTransId="{F881B03F-E369-46AB-9E60-A2959705A731}"/>
    <dgm:cxn modelId="{6C64FA45-15B9-4AE9-8EF2-BF706F83A5B1}" type="presOf" srcId="{15F86381-2CBD-4F86-9935-CEAB44452784}" destId="{C726483B-8F5F-48EC-85E4-7F7580E20BB0}" srcOrd="0" destOrd="0" presId="urn:microsoft.com/office/officeart/2005/8/layout/vList2"/>
    <dgm:cxn modelId="{E5997F0E-5A27-4F02-8EFB-B922526C99F0}" type="presParOf" srcId="{C726483B-8F5F-48EC-85E4-7F7580E20BB0}" destId="{F885ED72-5280-4E84-AB0D-766D8651DA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8174136-3F40-4658-A24F-4CB22E4E69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0E11057-684E-4533-9F57-6F75BC44D188}">
      <dgm:prSet custT="1"/>
      <dgm:spPr/>
      <dgm:t>
        <a:bodyPr/>
        <a:lstStyle/>
        <a:p>
          <a:pPr algn="ctr" rtl="0"/>
          <a:r>
            <a:rPr lang="pt-BR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C454C5-FF82-42FA-A6B9-D9169BB9425B}" type="parTrans" cxnId="{3ED01DC0-722B-45D6-B12B-8111FF2D006A}">
      <dgm:prSet/>
      <dgm:spPr/>
      <dgm:t>
        <a:bodyPr/>
        <a:lstStyle/>
        <a:p>
          <a:endParaRPr lang="pt-BR"/>
        </a:p>
      </dgm:t>
    </dgm:pt>
    <dgm:pt modelId="{8643221E-BAC2-4994-AA74-A110B7830A49}" type="sibTrans" cxnId="{3ED01DC0-722B-45D6-B12B-8111FF2D006A}">
      <dgm:prSet/>
      <dgm:spPr/>
      <dgm:t>
        <a:bodyPr/>
        <a:lstStyle/>
        <a:p>
          <a:endParaRPr lang="pt-BR"/>
        </a:p>
      </dgm:t>
    </dgm:pt>
    <dgm:pt modelId="{3E778CA2-1D9F-4E4E-8C92-FC2E3E6F7475}" type="pres">
      <dgm:prSet presAssocID="{38174136-3F40-4658-A24F-4CB22E4E69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126F4C-25FE-45CB-B05C-C7A5D157DE81}" type="pres">
      <dgm:prSet presAssocID="{F0E11057-684E-4533-9F57-6F75BC44D188}" presName="parentText" presStyleLbl="node1" presStyleIdx="0" presStyleCnt="1" custLinFactNeighborX="2047" custLinFactNeighborY="40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D01DC0-722B-45D6-B12B-8111FF2D006A}" srcId="{38174136-3F40-4658-A24F-4CB22E4E69F2}" destId="{F0E11057-684E-4533-9F57-6F75BC44D188}" srcOrd="0" destOrd="0" parTransId="{06C454C5-FF82-42FA-A6B9-D9169BB9425B}" sibTransId="{8643221E-BAC2-4994-AA74-A110B7830A49}"/>
    <dgm:cxn modelId="{22725AF2-81C4-4AEF-9F04-07E727BA9030}" type="presOf" srcId="{38174136-3F40-4658-A24F-4CB22E4E69F2}" destId="{3E778CA2-1D9F-4E4E-8C92-FC2E3E6F7475}" srcOrd="0" destOrd="0" presId="urn:microsoft.com/office/officeart/2005/8/layout/vList2"/>
    <dgm:cxn modelId="{6954DEFA-C5DB-4913-960E-FF96C4741693}" type="presOf" srcId="{F0E11057-684E-4533-9F57-6F75BC44D188}" destId="{6B126F4C-25FE-45CB-B05C-C7A5D157DE81}" srcOrd="0" destOrd="0" presId="urn:microsoft.com/office/officeart/2005/8/layout/vList2"/>
    <dgm:cxn modelId="{020F2D9C-5E37-4540-A7F1-D5ADA7C4FA2A}" type="presParOf" srcId="{3E778CA2-1D9F-4E4E-8C92-FC2E3E6F7475}" destId="{6B126F4C-25FE-45CB-B05C-C7A5D157DE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82DBE75-4528-47B5-8563-3918CB450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26CEFBD-D599-4C62-9A30-7A8847593A19}">
      <dgm:prSet custT="1"/>
      <dgm:spPr/>
      <dgm:t>
        <a:bodyPr/>
        <a:lstStyle/>
        <a:p>
          <a:pPr algn="ctr" rtl="0"/>
          <a:r>
            <a:rPr lang="pt-BR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40404A-397B-4CEA-B043-9AE67109354A}" type="parTrans" cxnId="{14CAD762-A6B9-40AB-B37C-8C75AF68DF19}">
      <dgm:prSet/>
      <dgm:spPr/>
      <dgm:t>
        <a:bodyPr/>
        <a:lstStyle/>
        <a:p>
          <a:endParaRPr lang="pt-BR"/>
        </a:p>
      </dgm:t>
    </dgm:pt>
    <dgm:pt modelId="{4981B9C7-AB43-4EF4-9232-807052BBD950}" type="sibTrans" cxnId="{14CAD762-A6B9-40AB-B37C-8C75AF68DF19}">
      <dgm:prSet/>
      <dgm:spPr/>
      <dgm:t>
        <a:bodyPr/>
        <a:lstStyle/>
        <a:p>
          <a:endParaRPr lang="pt-BR"/>
        </a:p>
      </dgm:t>
    </dgm:pt>
    <dgm:pt modelId="{9C5416B7-F6E1-4A2A-B5CD-47258107ACAE}" type="pres">
      <dgm:prSet presAssocID="{982DBE75-4528-47B5-8563-3918CB4509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7F624B-DC20-49F0-924A-D01116082909}" type="pres">
      <dgm:prSet presAssocID="{426CEFBD-D599-4C62-9A30-7A8847593A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CAD762-A6B9-40AB-B37C-8C75AF68DF19}" srcId="{982DBE75-4528-47B5-8563-3918CB450977}" destId="{426CEFBD-D599-4C62-9A30-7A8847593A19}" srcOrd="0" destOrd="0" parTransId="{DD40404A-397B-4CEA-B043-9AE67109354A}" sibTransId="{4981B9C7-AB43-4EF4-9232-807052BBD950}"/>
    <dgm:cxn modelId="{3F6C0D55-6157-48F2-9D52-EBE60252E106}" type="presOf" srcId="{982DBE75-4528-47B5-8563-3918CB450977}" destId="{9C5416B7-F6E1-4A2A-B5CD-47258107ACAE}" srcOrd="0" destOrd="0" presId="urn:microsoft.com/office/officeart/2005/8/layout/vList2"/>
    <dgm:cxn modelId="{2B737F95-2B27-4EF4-914C-6788DD24AC3C}" type="presOf" srcId="{426CEFBD-D599-4C62-9A30-7A8847593A19}" destId="{A77F624B-DC20-49F0-924A-D01116082909}" srcOrd="0" destOrd="0" presId="urn:microsoft.com/office/officeart/2005/8/layout/vList2"/>
    <dgm:cxn modelId="{E8576EF1-4587-4501-A6B6-63292EAA7289}" type="presParOf" srcId="{9C5416B7-F6E1-4A2A-B5CD-47258107ACAE}" destId="{A77F624B-DC20-49F0-924A-D011160829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A30556A-9C54-45D5-962E-F7B1F97654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72F29B-4BBB-4779-BB2F-DAD9EDCBE61E}">
      <dgm:prSet custT="1"/>
      <dgm:spPr/>
      <dgm:t>
        <a:bodyPr/>
        <a:lstStyle/>
        <a:p>
          <a:pPr algn="l" rtl="0"/>
          <a:endParaRPr lang="pt-BR" sz="2000" b="1" baseline="0" dirty="0" smtClean="0">
            <a:latin typeface="Arial" pitchFamily="34" charset="0"/>
            <a:cs typeface="Arial" pitchFamily="34" charset="0"/>
          </a:endParaRPr>
        </a:p>
        <a:p>
          <a:pPr algn="ctr" rtl="0"/>
          <a:r>
            <a:rPr lang="pt-BR" sz="20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CONSTRUÇÃO DA UBS DA LINHA P 06 – FUTURA SEDE - ESF 02 - ZONA RURAL</a:t>
          </a:r>
          <a:br>
            <a:rPr lang="pt-BR" sz="20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pt-B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AA6BD2-2EEF-46C1-82AC-DD425CCD968D}" type="parTrans" cxnId="{56E66095-1530-44FC-A218-C656294535BE}">
      <dgm:prSet/>
      <dgm:spPr/>
      <dgm:t>
        <a:bodyPr/>
        <a:lstStyle/>
        <a:p>
          <a:endParaRPr lang="pt-BR"/>
        </a:p>
      </dgm:t>
    </dgm:pt>
    <dgm:pt modelId="{B8D3AC78-563B-4703-AAEF-C1BE962EB4B0}" type="sibTrans" cxnId="{56E66095-1530-44FC-A218-C656294535BE}">
      <dgm:prSet/>
      <dgm:spPr/>
      <dgm:t>
        <a:bodyPr/>
        <a:lstStyle/>
        <a:p>
          <a:endParaRPr lang="pt-BR"/>
        </a:p>
      </dgm:t>
    </dgm:pt>
    <dgm:pt modelId="{02CFD314-1698-48FA-BB52-3201435EB289}" type="pres">
      <dgm:prSet presAssocID="{AA30556A-9C54-45D5-962E-F7B1F9765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004BA9-5485-4054-9E62-8584D40A5AC3}" type="pres">
      <dgm:prSet presAssocID="{A772F29B-4BBB-4779-BB2F-DAD9EDCBE6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6E66095-1530-44FC-A218-C656294535BE}" srcId="{AA30556A-9C54-45D5-962E-F7B1F9765459}" destId="{A772F29B-4BBB-4779-BB2F-DAD9EDCBE61E}" srcOrd="0" destOrd="0" parTransId="{FFAA6BD2-2EEF-46C1-82AC-DD425CCD968D}" sibTransId="{B8D3AC78-563B-4703-AAEF-C1BE962EB4B0}"/>
    <dgm:cxn modelId="{DFC809E1-60B9-4B10-8B12-1B32BD43035F}" type="presOf" srcId="{AA30556A-9C54-45D5-962E-F7B1F9765459}" destId="{02CFD314-1698-48FA-BB52-3201435EB289}" srcOrd="0" destOrd="0" presId="urn:microsoft.com/office/officeart/2005/8/layout/vList2"/>
    <dgm:cxn modelId="{7469BCF9-61DD-4C66-9B30-A8B5AB5C22C2}" type="presOf" srcId="{A772F29B-4BBB-4779-BB2F-DAD9EDCBE61E}" destId="{BF004BA9-5485-4054-9E62-8584D40A5AC3}" srcOrd="0" destOrd="0" presId="urn:microsoft.com/office/officeart/2005/8/layout/vList2"/>
    <dgm:cxn modelId="{01F77EF7-9017-4167-8D78-FA050593C61F}" type="presParOf" srcId="{02CFD314-1698-48FA-BB52-3201435EB289}" destId="{BF004BA9-5485-4054-9E62-8584D40A5A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78E69-9AC3-4DB2-B24A-4B787DF641E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FFC7CFB-D4A4-40BB-9E26-FCE8747E0AB6}">
      <dgm:prSet custT="1"/>
      <dgm:spPr/>
      <dgm:t>
        <a:bodyPr/>
        <a:lstStyle/>
        <a:p>
          <a:pPr rtl="0"/>
          <a:r>
            <a:rPr lang="pt-BR" sz="2400" b="1" u="sng" dirty="0" smtClean="0">
              <a:latin typeface="Arial" pitchFamily="34" charset="0"/>
              <a:cs typeface="Arial" pitchFamily="34" charset="0"/>
            </a:rPr>
            <a:t>FACILITADOR: </a:t>
          </a:r>
          <a:r>
            <a:rPr lang="pt-BR" sz="2400" dirty="0" smtClean="0">
              <a:latin typeface="Arial" pitchFamily="34" charset="0"/>
              <a:cs typeface="Arial" pitchFamily="34" charset="0"/>
            </a:rPr>
            <a:t>Valdecir Del Nero, Valmir L. da Silva Santos e Sonia Maria Silva Corsini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AAC7436E-EB00-4034-8467-89B0EE3D5E88}" type="parTrans" cxnId="{78E54135-6E39-4820-8E12-C99A03E6F313}">
      <dgm:prSet/>
      <dgm:spPr/>
      <dgm:t>
        <a:bodyPr/>
        <a:lstStyle/>
        <a:p>
          <a:endParaRPr lang="pt-BR"/>
        </a:p>
      </dgm:t>
    </dgm:pt>
    <dgm:pt modelId="{BB86FB46-9D48-4B94-9ABF-D2CE8DFF90A4}" type="sibTrans" cxnId="{78E54135-6E39-4820-8E12-C99A03E6F313}">
      <dgm:prSet/>
      <dgm:spPr/>
      <dgm:t>
        <a:bodyPr/>
        <a:lstStyle/>
        <a:p>
          <a:endParaRPr lang="pt-BR"/>
        </a:p>
      </dgm:t>
    </dgm:pt>
    <dgm:pt modelId="{85A1F300-F2AF-4E7D-AF95-ADEB0CDB1327}" type="pres">
      <dgm:prSet presAssocID="{78478E69-9AC3-4DB2-B24A-4B787DF641E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4893D26-0F8A-4594-861C-05B48F6D411E}" type="pres">
      <dgm:prSet presAssocID="{9FFC7CFB-D4A4-40BB-9E26-FCE8747E0AB6}" presName="circle1" presStyleLbl="node1" presStyleIdx="0" presStyleCnt="1"/>
      <dgm:spPr/>
    </dgm:pt>
    <dgm:pt modelId="{8A9D8E44-1D45-4812-97A4-25103889E38E}" type="pres">
      <dgm:prSet presAssocID="{9FFC7CFB-D4A4-40BB-9E26-FCE8747E0AB6}" presName="space" presStyleCnt="0"/>
      <dgm:spPr/>
    </dgm:pt>
    <dgm:pt modelId="{8F15D2A4-AC49-4329-9645-8E4BF4F50966}" type="pres">
      <dgm:prSet presAssocID="{9FFC7CFB-D4A4-40BB-9E26-FCE8747E0AB6}" presName="rect1" presStyleLbl="alignAcc1" presStyleIdx="0" presStyleCnt="1"/>
      <dgm:spPr/>
      <dgm:t>
        <a:bodyPr/>
        <a:lstStyle/>
        <a:p>
          <a:endParaRPr lang="pt-BR"/>
        </a:p>
      </dgm:t>
    </dgm:pt>
    <dgm:pt modelId="{F53DBAF8-4D86-4C54-8CA6-FC5C4567142A}" type="pres">
      <dgm:prSet presAssocID="{9FFC7CFB-D4A4-40BB-9E26-FCE8747E0AB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E54135-6E39-4820-8E12-C99A03E6F313}" srcId="{78478E69-9AC3-4DB2-B24A-4B787DF641E1}" destId="{9FFC7CFB-D4A4-40BB-9E26-FCE8747E0AB6}" srcOrd="0" destOrd="0" parTransId="{AAC7436E-EB00-4034-8467-89B0EE3D5E88}" sibTransId="{BB86FB46-9D48-4B94-9ABF-D2CE8DFF90A4}"/>
    <dgm:cxn modelId="{953ADC4B-980C-4F21-891B-07E3FD1AE6A3}" type="presOf" srcId="{9FFC7CFB-D4A4-40BB-9E26-FCE8747E0AB6}" destId="{F53DBAF8-4D86-4C54-8CA6-FC5C4567142A}" srcOrd="1" destOrd="0" presId="urn:microsoft.com/office/officeart/2005/8/layout/target3"/>
    <dgm:cxn modelId="{BA1C8F8D-D2B0-4189-8211-594DD6B030E7}" type="presOf" srcId="{9FFC7CFB-D4A4-40BB-9E26-FCE8747E0AB6}" destId="{8F15D2A4-AC49-4329-9645-8E4BF4F50966}" srcOrd="0" destOrd="0" presId="urn:microsoft.com/office/officeart/2005/8/layout/target3"/>
    <dgm:cxn modelId="{C03F8ED4-8022-4230-A371-2BFC5F14ADCC}" type="presOf" srcId="{78478E69-9AC3-4DB2-B24A-4B787DF641E1}" destId="{85A1F300-F2AF-4E7D-AF95-ADEB0CDB1327}" srcOrd="0" destOrd="0" presId="urn:microsoft.com/office/officeart/2005/8/layout/target3"/>
    <dgm:cxn modelId="{D2D9C2F8-8BD3-4A1C-8A06-5D8B0C896136}" type="presParOf" srcId="{85A1F300-F2AF-4E7D-AF95-ADEB0CDB1327}" destId="{B4893D26-0F8A-4594-861C-05B48F6D411E}" srcOrd="0" destOrd="0" presId="urn:microsoft.com/office/officeart/2005/8/layout/target3"/>
    <dgm:cxn modelId="{533B04D9-EE6E-4F84-A6E4-90DB54D665D9}" type="presParOf" srcId="{85A1F300-F2AF-4E7D-AF95-ADEB0CDB1327}" destId="{8A9D8E44-1D45-4812-97A4-25103889E38E}" srcOrd="1" destOrd="0" presId="urn:microsoft.com/office/officeart/2005/8/layout/target3"/>
    <dgm:cxn modelId="{CEA7DAC1-3FDD-48BE-8154-C1DDD40CA529}" type="presParOf" srcId="{85A1F300-F2AF-4E7D-AF95-ADEB0CDB1327}" destId="{8F15D2A4-AC49-4329-9645-8E4BF4F50966}" srcOrd="2" destOrd="0" presId="urn:microsoft.com/office/officeart/2005/8/layout/target3"/>
    <dgm:cxn modelId="{3FE5A6D2-92BB-4EC7-9F91-21B1C12B1407}" type="presParOf" srcId="{85A1F300-F2AF-4E7D-AF95-ADEB0CDB1327}" destId="{F53DBAF8-4D86-4C54-8CA6-FC5C4567142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4B045A9-8A3A-41E8-9888-DFA874D0A1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D0E68971-8A35-49FC-80BE-0795945D3147}">
      <dgm:prSet custT="1"/>
      <dgm:spPr/>
      <dgm:t>
        <a:bodyPr/>
        <a:lstStyle/>
        <a:p>
          <a:pPr algn="ctr" rtl="0"/>
          <a:r>
            <a:rPr lang="pt-BR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7041FD-37D1-40F3-B538-480C4819E89C}" type="parTrans" cxnId="{9D42ECAD-526F-4E58-B426-207499A6F24E}">
      <dgm:prSet/>
      <dgm:spPr/>
      <dgm:t>
        <a:bodyPr/>
        <a:lstStyle/>
        <a:p>
          <a:endParaRPr lang="pt-BR"/>
        </a:p>
      </dgm:t>
    </dgm:pt>
    <dgm:pt modelId="{578BD7EF-A8A2-4F53-B241-9083F675DF74}" type="sibTrans" cxnId="{9D42ECAD-526F-4E58-B426-207499A6F24E}">
      <dgm:prSet/>
      <dgm:spPr/>
      <dgm:t>
        <a:bodyPr/>
        <a:lstStyle/>
        <a:p>
          <a:endParaRPr lang="pt-BR"/>
        </a:p>
      </dgm:t>
    </dgm:pt>
    <dgm:pt modelId="{440A2370-7F98-4B03-BF49-76CA29E57A7A}" type="pres">
      <dgm:prSet presAssocID="{A4B045A9-8A3A-41E8-9888-DFA874D0A1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78509B-FA08-4CA2-B036-0C0B6AF79313}" type="pres">
      <dgm:prSet presAssocID="{D0E68971-8A35-49FC-80BE-0795945D3147}" presName="parentText" presStyleLbl="node1" presStyleIdx="0" presStyleCnt="1" custLinFactNeighborX="-6902" custLinFactNeighborY="-227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AE074D-A79E-46C4-9582-837E9346A6EA}" type="presOf" srcId="{A4B045A9-8A3A-41E8-9888-DFA874D0A149}" destId="{440A2370-7F98-4B03-BF49-76CA29E57A7A}" srcOrd="0" destOrd="0" presId="urn:microsoft.com/office/officeart/2005/8/layout/vList2"/>
    <dgm:cxn modelId="{41206845-826F-42FC-9246-39B7337499D7}" type="presOf" srcId="{D0E68971-8A35-49FC-80BE-0795945D3147}" destId="{CD78509B-FA08-4CA2-B036-0C0B6AF79313}" srcOrd="0" destOrd="0" presId="urn:microsoft.com/office/officeart/2005/8/layout/vList2"/>
    <dgm:cxn modelId="{9D42ECAD-526F-4E58-B426-207499A6F24E}" srcId="{A4B045A9-8A3A-41E8-9888-DFA874D0A149}" destId="{D0E68971-8A35-49FC-80BE-0795945D3147}" srcOrd="0" destOrd="0" parTransId="{AB7041FD-37D1-40F3-B538-480C4819E89C}" sibTransId="{578BD7EF-A8A2-4F53-B241-9083F675DF74}"/>
    <dgm:cxn modelId="{4175B093-B362-4AC4-922F-2477D1BFBD3B}" type="presParOf" srcId="{440A2370-7F98-4B03-BF49-76CA29E57A7A}" destId="{CD78509B-FA08-4CA2-B036-0C0B6AF793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84B9DA7-E560-4346-8DF8-F580F3267C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2AF2F176-6FF9-4020-B2B2-9B2944815D8E}">
      <dgm:prSet custT="1"/>
      <dgm:spPr/>
      <dgm:t>
        <a:bodyPr/>
        <a:lstStyle/>
        <a:p>
          <a:pPr algn="ctr" rtl="0"/>
          <a:r>
            <a:rPr lang="pt-BR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0C7123-1D5E-47FF-845D-20B2A3F74508}" type="parTrans" cxnId="{C34DF329-11AA-47F2-8C73-BD36A92B42E3}">
      <dgm:prSet/>
      <dgm:spPr/>
      <dgm:t>
        <a:bodyPr/>
        <a:lstStyle/>
        <a:p>
          <a:endParaRPr lang="pt-BR"/>
        </a:p>
      </dgm:t>
    </dgm:pt>
    <dgm:pt modelId="{DC6FCD6C-7FF3-43CF-B680-76630C297FDB}" type="sibTrans" cxnId="{C34DF329-11AA-47F2-8C73-BD36A92B42E3}">
      <dgm:prSet/>
      <dgm:spPr/>
      <dgm:t>
        <a:bodyPr/>
        <a:lstStyle/>
        <a:p>
          <a:endParaRPr lang="pt-BR"/>
        </a:p>
      </dgm:t>
    </dgm:pt>
    <dgm:pt modelId="{BFAA6429-A74A-4FAF-BAC6-436FE0C583A9}" type="pres">
      <dgm:prSet presAssocID="{784B9DA7-E560-4346-8DF8-F580F3267C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9456E7-5777-4B07-80C6-6B214E6BFE06}" type="pres">
      <dgm:prSet presAssocID="{2AF2F176-6FF9-4020-B2B2-9B2944815D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C6C0E7-224D-4B8A-A4D7-6721AF19E324}" type="presOf" srcId="{784B9DA7-E560-4346-8DF8-F580F3267C5E}" destId="{BFAA6429-A74A-4FAF-BAC6-436FE0C583A9}" srcOrd="0" destOrd="0" presId="urn:microsoft.com/office/officeart/2005/8/layout/vList2"/>
    <dgm:cxn modelId="{C34DF329-11AA-47F2-8C73-BD36A92B42E3}" srcId="{784B9DA7-E560-4346-8DF8-F580F3267C5E}" destId="{2AF2F176-6FF9-4020-B2B2-9B2944815D8E}" srcOrd="0" destOrd="0" parTransId="{810C7123-1D5E-47FF-845D-20B2A3F74508}" sibTransId="{DC6FCD6C-7FF3-43CF-B680-76630C297FDB}"/>
    <dgm:cxn modelId="{DA82AD50-9AA0-4D84-B709-72C21B56A749}" type="presOf" srcId="{2AF2F176-6FF9-4020-B2B2-9B2944815D8E}" destId="{6B9456E7-5777-4B07-80C6-6B214E6BFE06}" srcOrd="0" destOrd="0" presId="urn:microsoft.com/office/officeart/2005/8/layout/vList2"/>
    <dgm:cxn modelId="{84763C62-5885-4A1F-A8AD-76A367479173}" type="presParOf" srcId="{BFAA6429-A74A-4FAF-BAC6-436FE0C583A9}" destId="{6B9456E7-5777-4B07-80C6-6B214E6BFE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E0CC950-F807-4A97-9E7D-5106A3F5D7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17AD02-E0D8-43C9-92D2-B2999F96F82A}">
      <dgm:prSet custT="1"/>
      <dgm:spPr/>
      <dgm:t>
        <a:bodyPr/>
        <a:lstStyle/>
        <a:p>
          <a:pPr algn="ctr" rtl="0"/>
          <a:r>
            <a:rPr lang="pt-BR" sz="20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CONSTRUÇÃO DA UBS LINHA P 06 – FUTURA SEDE - ESF 02 - ZONA RURAL</a:t>
          </a:r>
          <a:br>
            <a:rPr lang="pt-BR" sz="20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pt-BR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FDB66B-A2B5-47EA-ACC9-27D83466783A}" type="parTrans" cxnId="{1D91E679-3469-47C4-BB06-C1F6CC308169}">
      <dgm:prSet/>
      <dgm:spPr/>
      <dgm:t>
        <a:bodyPr/>
        <a:lstStyle/>
        <a:p>
          <a:endParaRPr lang="pt-BR"/>
        </a:p>
      </dgm:t>
    </dgm:pt>
    <dgm:pt modelId="{E36AA2F6-DFD1-49CD-B1B1-5509C2A367EA}" type="sibTrans" cxnId="{1D91E679-3469-47C4-BB06-C1F6CC308169}">
      <dgm:prSet/>
      <dgm:spPr/>
      <dgm:t>
        <a:bodyPr/>
        <a:lstStyle/>
        <a:p>
          <a:endParaRPr lang="pt-BR"/>
        </a:p>
      </dgm:t>
    </dgm:pt>
    <dgm:pt modelId="{F2FF0566-DC7D-48C7-A1D6-3DADDDE0FBF3}" type="pres">
      <dgm:prSet presAssocID="{3E0CC950-F807-4A97-9E7D-5106A3F5D7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E315CD0-EA62-4B5D-9E47-6DC26E85797F}" type="pres">
      <dgm:prSet presAssocID="{7917AD02-E0D8-43C9-92D2-B2999F96F8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91E679-3469-47C4-BB06-C1F6CC308169}" srcId="{3E0CC950-F807-4A97-9E7D-5106A3F5D7C0}" destId="{7917AD02-E0D8-43C9-92D2-B2999F96F82A}" srcOrd="0" destOrd="0" parTransId="{A2FDB66B-A2B5-47EA-ACC9-27D83466783A}" sibTransId="{E36AA2F6-DFD1-49CD-B1B1-5509C2A367EA}"/>
    <dgm:cxn modelId="{8DDA3FF4-71ED-49BD-B08D-821DCA6CA9E7}" type="presOf" srcId="{3E0CC950-F807-4A97-9E7D-5106A3F5D7C0}" destId="{F2FF0566-DC7D-48C7-A1D6-3DADDDE0FBF3}" srcOrd="0" destOrd="0" presId="urn:microsoft.com/office/officeart/2005/8/layout/vList2"/>
    <dgm:cxn modelId="{119E8DC5-6253-4390-A177-6DB42D90E8C9}" type="presOf" srcId="{7917AD02-E0D8-43C9-92D2-B2999F96F82A}" destId="{7E315CD0-EA62-4B5D-9E47-6DC26E85797F}" srcOrd="0" destOrd="0" presId="urn:microsoft.com/office/officeart/2005/8/layout/vList2"/>
    <dgm:cxn modelId="{B3BF58AC-D271-4935-B5FA-7CC8B2E97FB0}" type="presParOf" srcId="{F2FF0566-DC7D-48C7-A1D6-3DADDDE0FBF3}" destId="{7E315CD0-EA62-4B5D-9E47-6DC26E857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CEC2543-3759-4BBA-914C-5D2D5184A7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F945113-4C25-4A52-ACD8-004FDCE445FD}">
      <dgm:prSet custT="1"/>
      <dgm:spPr/>
      <dgm:t>
        <a:bodyPr/>
        <a:lstStyle/>
        <a:p>
          <a:pPr algn="ctr" rtl="0"/>
          <a:r>
            <a:rPr lang="pt-BR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313A215-BE4F-4CFB-BCDB-0A6FEA1FB737}" type="parTrans" cxnId="{EB93959F-5AED-4261-83E7-2CFECAD4D843}">
      <dgm:prSet/>
      <dgm:spPr/>
      <dgm:t>
        <a:bodyPr/>
        <a:lstStyle/>
        <a:p>
          <a:endParaRPr lang="pt-BR"/>
        </a:p>
      </dgm:t>
    </dgm:pt>
    <dgm:pt modelId="{B5B8C995-AFFF-4417-812E-082026E9C860}" type="sibTrans" cxnId="{EB93959F-5AED-4261-83E7-2CFECAD4D843}">
      <dgm:prSet/>
      <dgm:spPr/>
      <dgm:t>
        <a:bodyPr/>
        <a:lstStyle/>
        <a:p>
          <a:endParaRPr lang="pt-BR"/>
        </a:p>
      </dgm:t>
    </dgm:pt>
    <dgm:pt modelId="{5B8E717E-F263-4EF0-A747-CB645B824066}" type="pres">
      <dgm:prSet presAssocID="{BCEC2543-3759-4BBA-914C-5D2D5184A7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EC65306-AC6A-4DE6-8020-A0B21A93CAF3}" type="pres">
      <dgm:prSet presAssocID="{FF945113-4C25-4A52-ACD8-004FDCE445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7C8FD0-5108-483F-A2D1-42967781E166}" type="presOf" srcId="{FF945113-4C25-4A52-ACD8-004FDCE445FD}" destId="{4EC65306-AC6A-4DE6-8020-A0B21A93CAF3}" srcOrd="0" destOrd="0" presId="urn:microsoft.com/office/officeart/2005/8/layout/vList2"/>
    <dgm:cxn modelId="{CC7F7074-6CAE-47A5-827F-CC8284CE4EFC}" type="presOf" srcId="{BCEC2543-3759-4BBA-914C-5D2D5184A7E6}" destId="{5B8E717E-F263-4EF0-A747-CB645B824066}" srcOrd="0" destOrd="0" presId="urn:microsoft.com/office/officeart/2005/8/layout/vList2"/>
    <dgm:cxn modelId="{EB93959F-5AED-4261-83E7-2CFECAD4D843}" srcId="{BCEC2543-3759-4BBA-914C-5D2D5184A7E6}" destId="{FF945113-4C25-4A52-ACD8-004FDCE445FD}" srcOrd="0" destOrd="0" parTransId="{6313A215-BE4F-4CFB-BCDB-0A6FEA1FB737}" sibTransId="{B5B8C995-AFFF-4417-812E-082026E9C860}"/>
    <dgm:cxn modelId="{41A55772-36FD-4AFA-BBEE-6665BBD53EE0}" type="presParOf" srcId="{5B8E717E-F263-4EF0-A747-CB645B824066}" destId="{4EC65306-AC6A-4DE6-8020-A0B21A93CA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198F13B-CE6E-4C4E-950D-32B14914A1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02130860-39D6-4BD9-B510-6C1EDC186470}">
      <dgm:prSet custT="1"/>
      <dgm:spPr/>
      <dgm:t>
        <a:bodyPr/>
        <a:lstStyle/>
        <a:p>
          <a:pPr algn="ctr" rtl="0"/>
          <a:r>
            <a:rPr lang="pt-BR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9721B9-6401-45E7-884A-7E9AB2A8FC8E}" type="parTrans" cxnId="{D91DA30F-2AEF-419A-9AE0-4B199BFC44AD}">
      <dgm:prSet/>
      <dgm:spPr/>
      <dgm:t>
        <a:bodyPr/>
        <a:lstStyle/>
        <a:p>
          <a:endParaRPr lang="pt-BR"/>
        </a:p>
      </dgm:t>
    </dgm:pt>
    <dgm:pt modelId="{3861C556-9D49-4181-BBEB-A76360A41661}" type="sibTrans" cxnId="{D91DA30F-2AEF-419A-9AE0-4B199BFC44AD}">
      <dgm:prSet/>
      <dgm:spPr/>
      <dgm:t>
        <a:bodyPr/>
        <a:lstStyle/>
        <a:p>
          <a:endParaRPr lang="pt-BR"/>
        </a:p>
      </dgm:t>
    </dgm:pt>
    <dgm:pt modelId="{CE74A7D0-F865-4819-88D1-08BA58902A01}" type="pres">
      <dgm:prSet presAssocID="{7198F13B-CE6E-4C4E-950D-32B14914A1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A1AE4ED-FC58-4655-9489-357D498D35FA}" type="pres">
      <dgm:prSet presAssocID="{02130860-39D6-4BD9-B510-6C1EDC1864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1DA30F-2AEF-419A-9AE0-4B199BFC44AD}" srcId="{7198F13B-CE6E-4C4E-950D-32B14914A181}" destId="{02130860-39D6-4BD9-B510-6C1EDC186470}" srcOrd="0" destOrd="0" parTransId="{A69721B9-6401-45E7-884A-7E9AB2A8FC8E}" sibTransId="{3861C556-9D49-4181-BBEB-A76360A41661}"/>
    <dgm:cxn modelId="{ACC1B68B-E41B-43D1-8E42-45F1C8FC7AAD}" type="presOf" srcId="{7198F13B-CE6E-4C4E-950D-32B14914A181}" destId="{CE74A7D0-F865-4819-88D1-08BA58902A01}" srcOrd="0" destOrd="0" presId="urn:microsoft.com/office/officeart/2005/8/layout/vList2"/>
    <dgm:cxn modelId="{2C1D64D3-3CF1-4341-AAC5-18A951A72E22}" type="presOf" srcId="{02130860-39D6-4BD9-B510-6C1EDC186470}" destId="{FA1AE4ED-FC58-4655-9489-357D498D35FA}" srcOrd="0" destOrd="0" presId="urn:microsoft.com/office/officeart/2005/8/layout/vList2"/>
    <dgm:cxn modelId="{84719EC8-0389-4432-B5F0-248A84BCF494}" type="presParOf" srcId="{CE74A7D0-F865-4819-88D1-08BA58902A01}" destId="{FA1AE4ED-FC58-4655-9489-357D498D35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43EE875-F805-489A-A491-995A25EEB9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4E3AD6-F4DC-4D57-B361-40B77E72801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1600" b="1" dirty="0" smtClean="0">
              <a:latin typeface="Arial" pitchFamily="34" charset="0"/>
              <a:cs typeface="Arial" pitchFamily="34" charset="0"/>
            </a:rPr>
            <a:t>UBS – JARDIM KEILA- ZONA URBANA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EA26D79C-FB1A-47C0-8693-ECE8E273FBED}" type="parTrans" cxnId="{7F78A57E-8511-47D2-AF2F-08AFBFC38FA3}">
      <dgm:prSet/>
      <dgm:spPr/>
      <dgm:t>
        <a:bodyPr/>
        <a:lstStyle/>
        <a:p>
          <a:endParaRPr lang="pt-BR"/>
        </a:p>
      </dgm:t>
    </dgm:pt>
    <dgm:pt modelId="{E2CD861A-E536-41D7-8FB1-6FF0B1B88506}" type="sibTrans" cxnId="{7F78A57E-8511-47D2-AF2F-08AFBFC38FA3}">
      <dgm:prSet/>
      <dgm:spPr/>
      <dgm:t>
        <a:bodyPr/>
        <a:lstStyle/>
        <a:p>
          <a:endParaRPr lang="pt-BR"/>
        </a:p>
      </dgm:t>
    </dgm:pt>
    <dgm:pt modelId="{1DC9E295-0AA8-41D7-A65C-1DCA55919F03}" type="pres">
      <dgm:prSet presAssocID="{343EE875-F805-489A-A491-995A25EEB9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A344AF-EDDB-4EDE-B5F8-422BC435E0C2}" type="pres">
      <dgm:prSet presAssocID="{9D4E3AD6-F4DC-4D57-B361-40B77E7280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1A837E-2FD4-4689-8D8C-6E4ACB1C461C}" type="presOf" srcId="{9D4E3AD6-F4DC-4D57-B361-40B77E728013}" destId="{8CA344AF-EDDB-4EDE-B5F8-422BC435E0C2}" srcOrd="0" destOrd="0" presId="urn:microsoft.com/office/officeart/2005/8/layout/vList2"/>
    <dgm:cxn modelId="{7F78A57E-8511-47D2-AF2F-08AFBFC38FA3}" srcId="{343EE875-F805-489A-A491-995A25EEB99D}" destId="{9D4E3AD6-F4DC-4D57-B361-40B77E728013}" srcOrd="0" destOrd="0" parTransId="{EA26D79C-FB1A-47C0-8693-ECE8E273FBED}" sibTransId="{E2CD861A-E536-41D7-8FB1-6FF0B1B88506}"/>
    <dgm:cxn modelId="{51AE0BF0-D72B-4113-A659-2565FE4EE70B}" type="presOf" srcId="{343EE875-F805-489A-A491-995A25EEB99D}" destId="{1DC9E295-0AA8-41D7-A65C-1DCA55919F03}" srcOrd="0" destOrd="0" presId="urn:microsoft.com/office/officeart/2005/8/layout/vList2"/>
    <dgm:cxn modelId="{55B3AE35-A5D8-4F54-B45F-6236F6888D05}" type="presParOf" srcId="{1DC9E295-0AA8-41D7-A65C-1DCA55919F03}" destId="{8CA344AF-EDDB-4EDE-B5F8-422BC435E0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01E4A2E-9F8A-4A18-B5F2-6A6937CCB4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BFB4516-8BF1-4A9F-84A5-AFF29CEC32C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>
              <a:latin typeface="Arial" pitchFamily="34" charset="0"/>
              <a:cs typeface="Arial" pitchFamily="34" charset="0"/>
            </a:rPr>
            <a:t>UBS – JARDIM KEILA- ZONA URBANA</a:t>
          </a:r>
          <a:endParaRPr lang="pt-BR" dirty="0"/>
        </a:p>
      </dgm:t>
    </dgm:pt>
    <dgm:pt modelId="{40C3B31A-A400-4E34-9D4D-97D67E187C0C}" type="parTrans" cxnId="{B7A4E48B-7082-43CC-B3F8-B84FD450BD8A}">
      <dgm:prSet/>
      <dgm:spPr/>
      <dgm:t>
        <a:bodyPr/>
        <a:lstStyle/>
        <a:p>
          <a:endParaRPr lang="pt-BR"/>
        </a:p>
      </dgm:t>
    </dgm:pt>
    <dgm:pt modelId="{EC0178C7-9C7E-4B1B-9CBC-F1C10FA95249}" type="sibTrans" cxnId="{B7A4E48B-7082-43CC-B3F8-B84FD450BD8A}">
      <dgm:prSet/>
      <dgm:spPr/>
      <dgm:t>
        <a:bodyPr/>
        <a:lstStyle/>
        <a:p>
          <a:endParaRPr lang="pt-BR"/>
        </a:p>
      </dgm:t>
    </dgm:pt>
    <dgm:pt modelId="{5A88C94B-BDA7-44CA-892A-6F04A943FAE9}" type="pres">
      <dgm:prSet presAssocID="{F01E4A2E-9F8A-4A18-B5F2-6A6937CCB4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DFAD4C-EC74-48A2-9D65-7AD94EF737BF}" type="pres">
      <dgm:prSet presAssocID="{5BFB4516-8BF1-4A9F-84A5-AFF29CEC32C7}" presName="parentText" presStyleLbl="node1" presStyleIdx="0" presStyleCnt="1" custScaleY="153939" custLinFactNeighborX="-4062" custLinFactNeighborY="3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A4E48B-7082-43CC-B3F8-B84FD450BD8A}" srcId="{F01E4A2E-9F8A-4A18-B5F2-6A6937CCB4EA}" destId="{5BFB4516-8BF1-4A9F-84A5-AFF29CEC32C7}" srcOrd="0" destOrd="0" parTransId="{40C3B31A-A400-4E34-9D4D-97D67E187C0C}" sibTransId="{EC0178C7-9C7E-4B1B-9CBC-F1C10FA95249}"/>
    <dgm:cxn modelId="{F4885B0B-8D6F-490B-833E-2C8B51A85DF3}" type="presOf" srcId="{5BFB4516-8BF1-4A9F-84A5-AFF29CEC32C7}" destId="{BDDFAD4C-EC74-48A2-9D65-7AD94EF737BF}" srcOrd="0" destOrd="0" presId="urn:microsoft.com/office/officeart/2005/8/layout/vList2"/>
    <dgm:cxn modelId="{11520A1B-48EE-4A2C-87D8-6ED35528B8EF}" type="presOf" srcId="{F01E4A2E-9F8A-4A18-B5F2-6A6937CCB4EA}" destId="{5A88C94B-BDA7-44CA-892A-6F04A943FAE9}" srcOrd="0" destOrd="0" presId="urn:microsoft.com/office/officeart/2005/8/layout/vList2"/>
    <dgm:cxn modelId="{E499A1CC-AAB1-4FDB-B238-B6D9B2B86FE9}" type="presParOf" srcId="{5A88C94B-BDA7-44CA-892A-6F04A943FAE9}" destId="{BDDFAD4C-EC74-48A2-9D65-7AD94EF737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3C30E7B-7687-455E-B790-1AE7155B78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90D425-97E2-4E66-9BC4-FA69D73E4B3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pt-BR" sz="2000" b="1" baseline="0" dirty="0" smtClean="0">
              <a:latin typeface="Arial" pitchFamily="34" charset="0"/>
              <a:cs typeface="Arial" pitchFamily="34" charset="0"/>
            </a:rPr>
            <a:t>CONSTRUÇÃO DA UBS – JARDIM KEILA ZONA URBANA – FUTUTA SEDE DO ESF 01</a:t>
          </a:r>
          <a:endParaRPr lang="pt-BR" sz="2000" dirty="0">
            <a:latin typeface="Arial" pitchFamily="34" charset="0"/>
            <a:cs typeface="Arial" pitchFamily="34" charset="0"/>
          </a:endParaRPr>
        </a:p>
      </dgm:t>
    </dgm:pt>
    <dgm:pt modelId="{8966A387-7D8B-4327-A31B-3803DCC687A3}" type="parTrans" cxnId="{EE251849-87C7-4D3A-9943-1DFB4B1FA2B4}">
      <dgm:prSet/>
      <dgm:spPr/>
      <dgm:t>
        <a:bodyPr/>
        <a:lstStyle/>
        <a:p>
          <a:endParaRPr lang="pt-BR"/>
        </a:p>
      </dgm:t>
    </dgm:pt>
    <dgm:pt modelId="{6F331067-7A62-43D0-BBEA-35E75B65447F}" type="sibTrans" cxnId="{EE251849-87C7-4D3A-9943-1DFB4B1FA2B4}">
      <dgm:prSet/>
      <dgm:spPr/>
      <dgm:t>
        <a:bodyPr/>
        <a:lstStyle/>
        <a:p>
          <a:endParaRPr lang="pt-BR"/>
        </a:p>
      </dgm:t>
    </dgm:pt>
    <dgm:pt modelId="{2B5DDBB6-D4EF-473A-94D5-35179A080E9C}" type="pres">
      <dgm:prSet presAssocID="{C3C30E7B-7687-455E-B790-1AE7155B78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19CDE1E-E49A-4B71-8E02-366264C0321F}" type="pres">
      <dgm:prSet presAssocID="{3C90D425-97E2-4E66-9BC4-FA69D73E4B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3D5EEB-D07E-4E4F-9AEA-D176A97B4D6F}" type="presOf" srcId="{3C90D425-97E2-4E66-9BC4-FA69D73E4B30}" destId="{D19CDE1E-E49A-4B71-8E02-366264C0321F}" srcOrd="0" destOrd="0" presId="urn:microsoft.com/office/officeart/2005/8/layout/vList2"/>
    <dgm:cxn modelId="{5E8B57E5-75B6-43F3-A151-00247EABCC3E}" type="presOf" srcId="{C3C30E7B-7687-455E-B790-1AE7155B7890}" destId="{2B5DDBB6-D4EF-473A-94D5-35179A080E9C}" srcOrd="0" destOrd="0" presId="urn:microsoft.com/office/officeart/2005/8/layout/vList2"/>
    <dgm:cxn modelId="{EE251849-87C7-4D3A-9943-1DFB4B1FA2B4}" srcId="{C3C30E7B-7687-455E-B790-1AE7155B7890}" destId="{3C90D425-97E2-4E66-9BC4-FA69D73E4B30}" srcOrd="0" destOrd="0" parTransId="{8966A387-7D8B-4327-A31B-3803DCC687A3}" sibTransId="{6F331067-7A62-43D0-BBEA-35E75B65447F}"/>
    <dgm:cxn modelId="{E958D807-6B6F-4ABF-8174-C13C9A218B6D}" type="presParOf" srcId="{2B5DDBB6-D4EF-473A-94D5-35179A080E9C}" destId="{D19CDE1E-E49A-4B71-8E02-366264C032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75C3006-E5B8-4135-B75E-2B21FBA9DE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38CB4DC-E08F-47C4-94D6-8F6FB7395AD2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/>
            <a:t>UBS – JARDIM KEILA- ZONA URBANA</a:t>
          </a:r>
          <a:endParaRPr lang="pt-BR" dirty="0"/>
        </a:p>
      </dgm:t>
    </dgm:pt>
    <dgm:pt modelId="{8F1DCC15-A362-404A-9F8D-E48E4E0316E7}" type="parTrans" cxnId="{A2100DEF-6E45-42A9-B01F-697931F71B3B}">
      <dgm:prSet/>
      <dgm:spPr/>
      <dgm:t>
        <a:bodyPr/>
        <a:lstStyle/>
        <a:p>
          <a:endParaRPr lang="pt-BR"/>
        </a:p>
      </dgm:t>
    </dgm:pt>
    <dgm:pt modelId="{45050DA0-C189-4412-A549-1A2ADC8176EC}" type="sibTrans" cxnId="{A2100DEF-6E45-42A9-B01F-697931F71B3B}">
      <dgm:prSet/>
      <dgm:spPr/>
      <dgm:t>
        <a:bodyPr/>
        <a:lstStyle/>
        <a:p>
          <a:endParaRPr lang="pt-BR"/>
        </a:p>
      </dgm:t>
    </dgm:pt>
    <dgm:pt modelId="{26C17D15-648A-417E-A525-8AC371626E8A}" type="pres">
      <dgm:prSet presAssocID="{E75C3006-E5B8-4135-B75E-2B21FBA9DE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37F01B-2602-40F0-A582-3368E12F4951}" type="pres">
      <dgm:prSet presAssocID="{338CB4DC-E08F-47C4-94D6-8F6FB7395AD2}" presName="parentText" presStyleLbl="node1" presStyleIdx="0" presStyleCnt="1" custScaleY="168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100DEF-6E45-42A9-B01F-697931F71B3B}" srcId="{E75C3006-E5B8-4135-B75E-2B21FBA9DEA5}" destId="{338CB4DC-E08F-47C4-94D6-8F6FB7395AD2}" srcOrd="0" destOrd="0" parTransId="{8F1DCC15-A362-404A-9F8D-E48E4E0316E7}" sibTransId="{45050DA0-C189-4412-A549-1A2ADC8176EC}"/>
    <dgm:cxn modelId="{46FBD450-28C6-41D6-B262-4669327E385C}" type="presOf" srcId="{E75C3006-E5B8-4135-B75E-2B21FBA9DEA5}" destId="{26C17D15-648A-417E-A525-8AC371626E8A}" srcOrd="0" destOrd="0" presId="urn:microsoft.com/office/officeart/2005/8/layout/vList2"/>
    <dgm:cxn modelId="{6BA3AA34-BB0D-43DC-93E6-368B802A4B4B}" type="presOf" srcId="{338CB4DC-E08F-47C4-94D6-8F6FB7395AD2}" destId="{6D37F01B-2602-40F0-A582-3368E12F4951}" srcOrd="0" destOrd="0" presId="urn:microsoft.com/office/officeart/2005/8/layout/vList2"/>
    <dgm:cxn modelId="{FE448777-CB12-4E55-8FBC-D8735F9C8B7B}" type="presParOf" srcId="{26C17D15-648A-417E-A525-8AC371626E8A}" destId="{6D37F01B-2602-40F0-A582-3368E12F49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AAA4870-7D11-43C5-A5B0-378D7AD151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9D5E99-2C31-441B-9666-6A661B4BFBE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/>
            <a:t>UBS – JARDIM KEILA- ZONA URBANA</a:t>
          </a:r>
          <a:endParaRPr lang="pt-BR" dirty="0"/>
        </a:p>
      </dgm:t>
    </dgm:pt>
    <dgm:pt modelId="{A317FD46-6901-41E5-9F0D-B74EC28F9AA3}" type="parTrans" cxnId="{B2E2FF18-E474-4637-9A95-794243C8403B}">
      <dgm:prSet/>
      <dgm:spPr/>
      <dgm:t>
        <a:bodyPr/>
        <a:lstStyle/>
        <a:p>
          <a:endParaRPr lang="pt-BR"/>
        </a:p>
      </dgm:t>
    </dgm:pt>
    <dgm:pt modelId="{641BBD3B-154B-4AAA-80E1-7BBBD2D66D83}" type="sibTrans" cxnId="{B2E2FF18-E474-4637-9A95-794243C8403B}">
      <dgm:prSet/>
      <dgm:spPr/>
      <dgm:t>
        <a:bodyPr/>
        <a:lstStyle/>
        <a:p>
          <a:endParaRPr lang="pt-BR"/>
        </a:p>
      </dgm:t>
    </dgm:pt>
    <dgm:pt modelId="{7FFD9A99-95C8-4402-8211-32CC5C3A8A22}" type="pres">
      <dgm:prSet presAssocID="{8AAA4870-7D11-43C5-A5B0-378D7AD15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CB8F18-F3F0-4D1C-8098-9243878B033C}" type="pres">
      <dgm:prSet presAssocID="{F19D5E99-2C31-441B-9666-6A661B4BFBE8}" presName="parentText" presStyleLbl="node1" presStyleIdx="0" presStyleCnt="1" custScaleY="168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E2FF18-E474-4637-9A95-794243C8403B}" srcId="{8AAA4870-7D11-43C5-A5B0-378D7AD15176}" destId="{F19D5E99-2C31-441B-9666-6A661B4BFBE8}" srcOrd="0" destOrd="0" parTransId="{A317FD46-6901-41E5-9F0D-B74EC28F9AA3}" sibTransId="{641BBD3B-154B-4AAA-80E1-7BBBD2D66D83}"/>
    <dgm:cxn modelId="{19B1DCAA-7868-4288-BA69-5884426F10BE}" type="presOf" srcId="{8AAA4870-7D11-43C5-A5B0-378D7AD15176}" destId="{7FFD9A99-95C8-4402-8211-32CC5C3A8A22}" srcOrd="0" destOrd="0" presId="urn:microsoft.com/office/officeart/2005/8/layout/vList2"/>
    <dgm:cxn modelId="{7EAC718D-BC9E-4EB1-A956-41761D616172}" type="presOf" srcId="{F19D5E99-2C31-441B-9666-6A661B4BFBE8}" destId="{3ECB8F18-F3F0-4D1C-8098-9243878B033C}" srcOrd="0" destOrd="0" presId="urn:microsoft.com/office/officeart/2005/8/layout/vList2"/>
    <dgm:cxn modelId="{5C15E3C9-3DFA-4644-98CC-EBDF702CEC98}" type="presParOf" srcId="{7FFD9A99-95C8-4402-8211-32CC5C3A8A22}" destId="{3ECB8F18-F3F0-4D1C-8098-9243878B03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8BDE9-F67F-4AEB-A979-510B68DD0A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79F8FC8-D508-4BCA-A7CC-B3A4B43CA2F3}">
      <dgm:prSet/>
      <dgm:spPr/>
      <dgm:t>
        <a:bodyPr/>
        <a:lstStyle/>
        <a:p>
          <a:pPr rtl="0"/>
          <a:r>
            <a:rPr lang="pt-BR" b="1" i="1" u="sng" baseline="0" dirty="0" smtClean="0"/>
            <a:t>LRF </a:t>
          </a:r>
          <a:r>
            <a:rPr lang="pt-BR" b="1" i="1" baseline="0" dirty="0" smtClean="0"/>
            <a:t>(Lei de Responsabilidade Fiscal)</a:t>
          </a:r>
          <a:endParaRPr lang="pt-BR" dirty="0"/>
        </a:p>
      </dgm:t>
    </dgm:pt>
    <dgm:pt modelId="{7DCBAEEC-C69A-4E01-8A1F-18906B38D5F7}" type="parTrans" cxnId="{5F29F6FD-9752-42F6-A6B2-BA34B49A9B0F}">
      <dgm:prSet/>
      <dgm:spPr/>
      <dgm:t>
        <a:bodyPr/>
        <a:lstStyle/>
        <a:p>
          <a:endParaRPr lang="pt-BR"/>
        </a:p>
      </dgm:t>
    </dgm:pt>
    <dgm:pt modelId="{90CBD014-64B5-45C1-BF76-08A2ED4ED0C7}" type="sibTrans" cxnId="{5F29F6FD-9752-42F6-A6B2-BA34B49A9B0F}">
      <dgm:prSet/>
      <dgm:spPr/>
      <dgm:t>
        <a:bodyPr/>
        <a:lstStyle/>
        <a:p>
          <a:endParaRPr lang="pt-BR"/>
        </a:p>
      </dgm:t>
    </dgm:pt>
    <dgm:pt modelId="{FB5DEE38-4233-4A36-8924-B54E0B3E9B98}" type="pres">
      <dgm:prSet presAssocID="{71F8BDE9-F67F-4AEB-A979-510B68DD0A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7B1FAB-F6D9-4AF3-BB23-89C14EB866B3}" type="pres">
      <dgm:prSet presAssocID="{979F8FC8-D508-4BCA-A7CC-B3A4B43CA2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29F6FD-9752-42F6-A6B2-BA34B49A9B0F}" srcId="{71F8BDE9-F67F-4AEB-A979-510B68DD0A63}" destId="{979F8FC8-D508-4BCA-A7CC-B3A4B43CA2F3}" srcOrd="0" destOrd="0" parTransId="{7DCBAEEC-C69A-4E01-8A1F-18906B38D5F7}" sibTransId="{90CBD014-64B5-45C1-BF76-08A2ED4ED0C7}"/>
    <dgm:cxn modelId="{A0CB5FF6-74E7-4046-A656-762C303E1EE1}" type="presOf" srcId="{979F8FC8-D508-4BCA-A7CC-B3A4B43CA2F3}" destId="{EE7B1FAB-F6D9-4AF3-BB23-89C14EB866B3}" srcOrd="0" destOrd="0" presId="urn:microsoft.com/office/officeart/2005/8/layout/vList2"/>
    <dgm:cxn modelId="{56052AF6-261A-4816-8427-68AF8CDD5D1F}" type="presOf" srcId="{71F8BDE9-F67F-4AEB-A979-510B68DD0A63}" destId="{FB5DEE38-4233-4A36-8924-B54E0B3E9B98}" srcOrd="0" destOrd="0" presId="urn:microsoft.com/office/officeart/2005/8/layout/vList2"/>
    <dgm:cxn modelId="{AB9C0885-AD78-4208-B10A-7253A5BB29B5}" type="presParOf" srcId="{FB5DEE38-4233-4A36-8924-B54E0B3E9B98}" destId="{EE7B1FAB-F6D9-4AF3-BB23-89C14EB866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417F710-0594-41F6-94F3-F97ACCC09D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7BF0D01-BE8A-4E9E-8220-2B0786CC31B6}">
      <dgm:prSet custT="1"/>
      <dgm:spPr/>
      <dgm:t>
        <a:bodyPr/>
        <a:lstStyle/>
        <a:p>
          <a:pPr algn="ctr" rtl="0"/>
          <a:r>
            <a:rPr lang="pt-BR" sz="18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CONSTRUÇÃO DA UBS – JARDIM KEILA ZONA URBANA – FUTUTA SEDE DO ESF 01</a:t>
          </a:r>
          <a:br>
            <a:rPr lang="pt-BR" sz="18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pt-B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C6D595-653C-481F-8CCC-741AA70A765C}" type="parTrans" cxnId="{1B129405-C97D-4F6A-8546-FB308F07A243}">
      <dgm:prSet/>
      <dgm:spPr/>
      <dgm:t>
        <a:bodyPr/>
        <a:lstStyle/>
        <a:p>
          <a:endParaRPr lang="pt-BR"/>
        </a:p>
      </dgm:t>
    </dgm:pt>
    <dgm:pt modelId="{8AA1F4D7-2335-4229-8CB1-7386A6CEE5D5}" type="sibTrans" cxnId="{1B129405-C97D-4F6A-8546-FB308F07A243}">
      <dgm:prSet/>
      <dgm:spPr/>
      <dgm:t>
        <a:bodyPr/>
        <a:lstStyle/>
        <a:p>
          <a:endParaRPr lang="pt-BR"/>
        </a:p>
      </dgm:t>
    </dgm:pt>
    <dgm:pt modelId="{503403C1-9462-424A-A84A-536AD3A0A848}" type="pres">
      <dgm:prSet presAssocID="{0417F710-0594-41F6-94F3-F97ACCC09D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10F9FB-9B09-492D-B8BA-BE91F339FEA8}" type="pres">
      <dgm:prSet presAssocID="{C7BF0D01-BE8A-4E9E-8220-2B0786CC31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129405-C97D-4F6A-8546-FB308F07A243}" srcId="{0417F710-0594-41F6-94F3-F97ACCC09D82}" destId="{C7BF0D01-BE8A-4E9E-8220-2B0786CC31B6}" srcOrd="0" destOrd="0" parTransId="{FCC6D595-653C-481F-8CCC-741AA70A765C}" sibTransId="{8AA1F4D7-2335-4229-8CB1-7386A6CEE5D5}"/>
    <dgm:cxn modelId="{F00E7390-4F0A-4F37-983F-D0C3613595E0}" type="presOf" srcId="{0417F710-0594-41F6-94F3-F97ACCC09D82}" destId="{503403C1-9462-424A-A84A-536AD3A0A848}" srcOrd="0" destOrd="0" presId="urn:microsoft.com/office/officeart/2005/8/layout/vList2"/>
    <dgm:cxn modelId="{EA13A6E6-5EE9-474E-909D-58DC80CD6F69}" type="presOf" srcId="{C7BF0D01-BE8A-4E9E-8220-2B0786CC31B6}" destId="{CA10F9FB-9B09-492D-B8BA-BE91F339FEA8}" srcOrd="0" destOrd="0" presId="urn:microsoft.com/office/officeart/2005/8/layout/vList2"/>
    <dgm:cxn modelId="{5111CBE8-7C46-41A5-A884-B7A3CEA98BBF}" type="presParOf" srcId="{503403C1-9462-424A-A84A-536AD3A0A848}" destId="{CA10F9FB-9B09-492D-B8BA-BE91F339FE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D390FD58-F894-40D3-8E5B-25869446E9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6B9B94-A438-4903-9787-A6C118A4AB6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/>
            <a:t>UBS – JARDIM KEILA- ZONA URBANA</a:t>
          </a:r>
          <a:endParaRPr lang="pt-BR" dirty="0"/>
        </a:p>
      </dgm:t>
    </dgm:pt>
    <dgm:pt modelId="{F6E788F8-A0EC-4764-BF6F-347D88A2E8CA}" type="parTrans" cxnId="{70AA8970-DC23-4E4F-960F-1FC59E696936}">
      <dgm:prSet/>
      <dgm:spPr/>
      <dgm:t>
        <a:bodyPr/>
        <a:lstStyle/>
        <a:p>
          <a:endParaRPr lang="pt-BR"/>
        </a:p>
      </dgm:t>
    </dgm:pt>
    <dgm:pt modelId="{CACFF6C2-2CB7-4EF2-88A4-BDDD76C03876}" type="sibTrans" cxnId="{70AA8970-DC23-4E4F-960F-1FC59E696936}">
      <dgm:prSet/>
      <dgm:spPr/>
      <dgm:t>
        <a:bodyPr/>
        <a:lstStyle/>
        <a:p>
          <a:endParaRPr lang="pt-BR"/>
        </a:p>
      </dgm:t>
    </dgm:pt>
    <dgm:pt modelId="{FA375004-740A-442A-B921-EAC01C07F84F}" type="pres">
      <dgm:prSet presAssocID="{D390FD58-F894-40D3-8E5B-25869446E9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3FFCB0-F917-4D5F-A034-737330F49134}" type="pres">
      <dgm:prSet presAssocID="{FD6B9B94-A438-4903-9787-A6C118A4AB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E424CDF-D9F0-4059-97C2-B5DD5606DA2B}" type="presOf" srcId="{D390FD58-F894-40D3-8E5B-25869446E919}" destId="{FA375004-740A-442A-B921-EAC01C07F84F}" srcOrd="0" destOrd="0" presId="urn:microsoft.com/office/officeart/2005/8/layout/vList2"/>
    <dgm:cxn modelId="{932C370A-C5C6-41EE-9994-B3DB57A8F30C}" type="presOf" srcId="{FD6B9B94-A438-4903-9787-A6C118A4AB64}" destId="{A23FFCB0-F917-4D5F-A034-737330F49134}" srcOrd="0" destOrd="0" presId="urn:microsoft.com/office/officeart/2005/8/layout/vList2"/>
    <dgm:cxn modelId="{70AA8970-DC23-4E4F-960F-1FC59E696936}" srcId="{D390FD58-F894-40D3-8E5B-25869446E919}" destId="{FD6B9B94-A438-4903-9787-A6C118A4AB64}" srcOrd="0" destOrd="0" parTransId="{F6E788F8-A0EC-4764-BF6F-347D88A2E8CA}" sibTransId="{CACFF6C2-2CB7-4EF2-88A4-BDDD76C03876}"/>
    <dgm:cxn modelId="{8AC079BD-FAFB-4B11-B5E8-617FBB76E9BA}" type="presParOf" srcId="{FA375004-740A-442A-B921-EAC01C07F84F}" destId="{A23FFCB0-F917-4D5F-A034-737330F491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E3F192F-A228-441D-A795-4F31EA50CF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07456E-795C-4B07-9057-3A693D132CE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/>
            <a:t>UBS – JARDIM KEILA- ZONA URBANA</a:t>
          </a:r>
          <a:endParaRPr lang="pt-BR" dirty="0"/>
        </a:p>
      </dgm:t>
    </dgm:pt>
    <dgm:pt modelId="{B93AA5B3-6805-4C2C-935E-C0154AA6343B}" type="parTrans" cxnId="{B473FF1A-937F-4A4B-B625-F8D106CA8EB1}">
      <dgm:prSet/>
      <dgm:spPr/>
      <dgm:t>
        <a:bodyPr/>
        <a:lstStyle/>
        <a:p>
          <a:endParaRPr lang="pt-BR"/>
        </a:p>
      </dgm:t>
    </dgm:pt>
    <dgm:pt modelId="{B2153039-76F9-4A8D-92E5-5483FD28C691}" type="sibTrans" cxnId="{B473FF1A-937F-4A4B-B625-F8D106CA8EB1}">
      <dgm:prSet/>
      <dgm:spPr/>
      <dgm:t>
        <a:bodyPr/>
        <a:lstStyle/>
        <a:p>
          <a:endParaRPr lang="pt-BR"/>
        </a:p>
      </dgm:t>
    </dgm:pt>
    <dgm:pt modelId="{CB1252B6-AC24-4F4F-8FC5-A879C10512CD}" type="pres">
      <dgm:prSet presAssocID="{EE3F192F-A228-441D-A795-4F31EA50CF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3BF23D-90F0-46F6-B27E-40934440D07F}" type="pres">
      <dgm:prSet presAssocID="{0E07456E-795C-4B07-9057-3A693D132C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73FF1A-937F-4A4B-B625-F8D106CA8EB1}" srcId="{EE3F192F-A228-441D-A795-4F31EA50CF60}" destId="{0E07456E-795C-4B07-9057-3A693D132CE1}" srcOrd="0" destOrd="0" parTransId="{B93AA5B3-6805-4C2C-935E-C0154AA6343B}" sibTransId="{B2153039-76F9-4A8D-92E5-5483FD28C691}"/>
    <dgm:cxn modelId="{C7C239CA-9F6B-40DD-A0B8-72C425AE2266}" type="presOf" srcId="{0E07456E-795C-4B07-9057-3A693D132CE1}" destId="{E33BF23D-90F0-46F6-B27E-40934440D07F}" srcOrd="0" destOrd="0" presId="urn:microsoft.com/office/officeart/2005/8/layout/vList2"/>
    <dgm:cxn modelId="{D161EFCF-0B60-4205-B556-6ECA3E2C4772}" type="presOf" srcId="{EE3F192F-A228-441D-A795-4F31EA50CF60}" destId="{CB1252B6-AC24-4F4F-8FC5-A879C10512CD}" srcOrd="0" destOrd="0" presId="urn:microsoft.com/office/officeart/2005/8/layout/vList2"/>
    <dgm:cxn modelId="{A9E1D822-A995-42A5-A58C-24628150DCF6}" type="presParOf" srcId="{CB1252B6-AC24-4F4F-8FC5-A879C10512CD}" destId="{E33BF23D-90F0-46F6-B27E-40934440D0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A3ADDF8-FCB5-43EB-9002-BC6A56E1F9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80586F3-2BD8-4B28-8A3F-6444EA4F363C}">
      <dgm:prSet/>
      <dgm:spPr/>
      <dgm:t>
        <a:bodyPr/>
        <a:lstStyle/>
        <a:p>
          <a:pPr algn="ctr" rtl="0"/>
          <a:r>
            <a:rPr lang="pt-BR" dirty="0" smtClean="0">
              <a:solidFill>
                <a:schemeClr val="tx1"/>
              </a:solidFill>
            </a:rPr>
            <a:t>CONSULTÓRIO MEDICO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ESF – URBANO – Médico do Programa mais Médicos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Dr. Roeme Romero Legra</a:t>
          </a:r>
          <a:endParaRPr lang="pt-BR" dirty="0">
            <a:solidFill>
              <a:schemeClr val="tx1"/>
            </a:solidFill>
          </a:endParaRPr>
        </a:p>
      </dgm:t>
    </dgm:pt>
    <dgm:pt modelId="{4816F984-12AC-4D64-B4F2-117BA8D27EBD}" type="parTrans" cxnId="{FFBD572B-5B70-4428-9CF7-AEA1C8A82442}">
      <dgm:prSet/>
      <dgm:spPr/>
      <dgm:t>
        <a:bodyPr/>
        <a:lstStyle/>
        <a:p>
          <a:endParaRPr lang="pt-BR"/>
        </a:p>
      </dgm:t>
    </dgm:pt>
    <dgm:pt modelId="{66A3E902-76B4-4C81-AC3D-92955C5DDC07}" type="sibTrans" cxnId="{FFBD572B-5B70-4428-9CF7-AEA1C8A82442}">
      <dgm:prSet/>
      <dgm:spPr/>
      <dgm:t>
        <a:bodyPr/>
        <a:lstStyle/>
        <a:p>
          <a:endParaRPr lang="pt-BR"/>
        </a:p>
      </dgm:t>
    </dgm:pt>
    <dgm:pt modelId="{807F9B85-57DD-4CA3-A726-FCB0D34AF5CA}" type="pres">
      <dgm:prSet presAssocID="{9A3ADDF8-FCB5-43EB-9002-BC6A56E1F9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C6C3BA-CA01-4334-BF60-51D76B2C6E10}" type="pres">
      <dgm:prSet presAssocID="{480586F3-2BD8-4B28-8A3F-6444EA4F36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61981B3-CB9F-4761-9FCC-2F3B27E82C7B}" type="presOf" srcId="{9A3ADDF8-FCB5-43EB-9002-BC6A56E1F991}" destId="{807F9B85-57DD-4CA3-A726-FCB0D34AF5CA}" srcOrd="0" destOrd="0" presId="urn:microsoft.com/office/officeart/2005/8/layout/vList2"/>
    <dgm:cxn modelId="{FFBD572B-5B70-4428-9CF7-AEA1C8A82442}" srcId="{9A3ADDF8-FCB5-43EB-9002-BC6A56E1F991}" destId="{480586F3-2BD8-4B28-8A3F-6444EA4F363C}" srcOrd="0" destOrd="0" parTransId="{4816F984-12AC-4D64-B4F2-117BA8D27EBD}" sibTransId="{66A3E902-76B4-4C81-AC3D-92955C5DDC07}"/>
    <dgm:cxn modelId="{56C2A9F1-7744-4709-A872-A391DD2F9307}" type="presOf" srcId="{480586F3-2BD8-4B28-8A3F-6444EA4F363C}" destId="{C0C6C3BA-CA01-4334-BF60-51D76B2C6E10}" srcOrd="0" destOrd="0" presId="urn:microsoft.com/office/officeart/2005/8/layout/vList2"/>
    <dgm:cxn modelId="{EDD619FF-6826-48D8-809B-377750BF521B}" type="presParOf" srcId="{807F9B85-57DD-4CA3-A726-FCB0D34AF5CA}" destId="{C0C6C3BA-CA01-4334-BF60-51D76B2C6E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713D280-C503-4F6F-8B10-412F45DBF8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4AAE2F7-1727-4751-83F2-E6A357DCFE2C}">
      <dgm:prSet/>
      <dgm:spPr/>
      <dgm:t>
        <a:bodyPr/>
        <a:lstStyle/>
        <a:p>
          <a:pPr algn="ctr" rtl="0"/>
          <a:r>
            <a:rPr lang="pt-BR" dirty="0" smtClean="0">
              <a:solidFill>
                <a:schemeClr val="tx1"/>
              </a:solidFill>
            </a:rPr>
            <a:t>CONSULTÓRIO MEDICO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ESF – URBANO – Médico do Programa mais Médicos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Dr. Roeme Romero Legra</a:t>
          </a:r>
          <a:endParaRPr lang="pt-BR" dirty="0">
            <a:solidFill>
              <a:schemeClr val="tx1"/>
            </a:solidFill>
          </a:endParaRPr>
        </a:p>
      </dgm:t>
    </dgm:pt>
    <dgm:pt modelId="{A3032F17-374E-4122-BE51-6CD9F846C075}" type="parTrans" cxnId="{5F1E4778-10A8-4196-9ED7-8986E73C06D6}">
      <dgm:prSet/>
      <dgm:spPr/>
      <dgm:t>
        <a:bodyPr/>
        <a:lstStyle/>
        <a:p>
          <a:endParaRPr lang="pt-BR"/>
        </a:p>
      </dgm:t>
    </dgm:pt>
    <dgm:pt modelId="{26C4C8C9-EFAD-46F1-BE19-1D05410C9A63}" type="sibTrans" cxnId="{5F1E4778-10A8-4196-9ED7-8986E73C06D6}">
      <dgm:prSet/>
      <dgm:spPr/>
      <dgm:t>
        <a:bodyPr/>
        <a:lstStyle/>
        <a:p>
          <a:endParaRPr lang="pt-BR"/>
        </a:p>
      </dgm:t>
    </dgm:pt>
    <dgm:pt modelId="{F0B61370-F307-4F0A-A9F2-6A6F29FFE1A4}" type="pres">
      <dgm:prSet presAssocID="{F713D280-C503-4F6F-8B10-412F45DBF8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89C6D3-A715-45EB-88CF-7682403AEAB5}" type="pres">
      <dgm:prSet presAssocID="{C4AAE2F7-1727-4751-83F2-E6A357DCFE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1E4778-10A8-4196-9ED7-8986E73C06D6}" srcId="{F713D280-C503-4F6F-8B10-412F45DBF892}" destId="{C4AAE2F7-1727-4751-83F2-E6A357DCFE2C}" srcOrd="0" destOrd="0" parTransId="{A3032F17-374E-4122-BE51-6CD9F846C075}" sibTransId="{26C4C8C9-EFAD-46F1-BE19-1D05410C9A63}"/>
    <dgm:cxn modelId="{5856DA71-BD5F-4773-9E65-82183EB94B06}" type="presOf" srcId="{F713D280-C503-4F6F-8B10-412F45DBF892}" destId="{F0B61370-F307-4F0A-A9F2-6A6F29FFE1A4}" srcOrd="0" destOrd="0" presId="urn:microsoft.com/office/officeart/2005/8/layout/vList2"/>
    <dgm:cxn modelId="{1E30854C-362D-4937-8093-A8A327B3DB6C}" type="presOf" srcId="{C4AAE2F7-1727-4751-83F2-E6A357DCFE2C}" destId="{A789C6D3-A715-45EB-88CF-7682403AEAB5}" srcOrd="0" destOrd="0" presId="urn:microsoft.com/office/officeart/2005/8/layout/vList2"/>
    <dgm:cxn modelId="{3FB39958-AA4A-4809-B392-D915DC852C52}" type="presParOf" srcId="{F0B61370-F307-4F0A-A9F2-6A6F29FFE1A4}" destId="{A789C6D3-A715-45EB-88CF-7682403AEA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55F76EC-2ED2-4B6E-BD2A-55954D6E12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91287B-1B03-45FA-9908-65871493024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pt-BR" dirty="0" smtClean="0">
              <a:solidFill>
                <a:schemeClr val="tx1"/>
              </a:solidFill>
            </a:rPr>
            <a:t>CONSULTORIO ODONTOLOGICO SAÚDE BUCAL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Dr. Edson Moreira dos Santos</a:t>
          </a:r>
          <a:br>
            <a:rPr lang="pt-BR" dirty="0" smtClean="0">
              <a:solidFill>
                <a:schemeClr val="tx1"/>
              </a:solidFill>
            </a:rPr>
          </a:br>
          <a:r>
            <a:rPr lang="pt-BR" dirty="0" smtClean="0">
              <a:solidFill>
                <a:schemeClr val="tx1"/>
              </a:solidFill>
            </a:rPr>
            <a:t>Técnica em Higiene Bucal: Rosicleia Maria de C.Roque</a:t>
          </a:r>
          <a:endParaRPr lang="pt-BR" dirty="0">
            <a:solidFill>
              <a:schemeClr val="tx1"/>
            </a:solidFill>
          </a:endParaRPr>
        </a:p>
      </dgm:t>
    </dgm:pt>
    <dgm:pt modelId="{2D52B3CE-6134-4F95-B321-C558F53410D2}" type="parTrans" cxnId="{8EB8784D-C917-41EB-B3ED-463927EE11C7}">
      <dgm:prSet/>
      <dgm:spPr/>
      <dgm:t>
        <a:bodyPr/>
        <a:lstStyle/>
        <a:p>
          <a:endParaRPr lang="pt-BR"/>
        </a:p>
      </dgm:t>
    </dgm:pt>
    <dgm:pt modelId="{06549EA1-6931-48E6-A041-1CAF93352A93}" type="sibTrans" cxnId="{8EB8784D-C917-41EB-B3ED-463927EE11C7}">
      <dgm:prSet/>
      <dgm:spPr/>
      <dgm:t>
        <a:bodyPr/>
        <a:lstStyle/>
        <a:p>
          <a:endParaRPr lang="pt-BR"/>
        </a:p>
      </dgm:t>
    </dgm:pt>
    <dgm:pt modelId="{A64A58B4-158C-4C43-ACFF-02C81D462660}" type="pres">
      <dgm:prSet presAssocID="{655F76EC-2ED2-4B6E-BD2A-55954D6E12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DC42C4B-66CA-480F-BE74-C4669473FC55}" type="pres">
      <dgm:prSet presAssocID="{CE91287B-1B03-45FA-9908-6587149302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2AAACF-FCE7-4316-B420-B29B51B94368}" type="presOf" srcId="{655F76EC-2ED2-4B6E-BD2A-55954D6E12EB}" destId="{A64A58B4-158C-4C43-ACFF-02C81D462660}" srcOrd="0" destOrd="0" presId="urn:microsoft.com/office/officeart/2005/8/layout/vList2"/>
    <dgm:cxn modelId="{8EB8784D-C917-41EB-B3ED-463927EE11C7}" srcId="{655F76EC-2ED2-4B6E-BD2A-55954D6E12EB}" destId="{CE91287B-1B03-45FA-9908-65871493024C}" srcOrd="0" destOrd="0" parTransId="{2D52B3CE-6134-4F95-B321-C558F53410D2}" sibTransId="{06549EA1-6931-48E6-A041-1CAF93352A93}"/>
    <dgm:cxn modelId="{8EF1A97F-8AD2-4541-9B6E-07DB044E9979}" type="presOf" srcId="{CE91287B-1B03-45FA-9908-65871493024C}" destId="{7DC42C4B-66CA-480F-BE74-C4669473FC55}" srcOrd="0" destOrd="0" presId="urn:microsoft.com/office/officeart/2005/8/layout/vList2"/>
    <dgm:cxn modelId="{680EA23B-05F8-4E8F-90EE-A857938ECCB0}" type="presParOf" srcId="{A64A58B4-158C-4C43-ACFF-02C81D462660}" destId="{7DC42C4B-66CA-480F-BE74-C4669473FC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8B8147C-A7AA-4954-A265-B474E85D54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7DB1F9A-9C5B-48B1-93D8-C22A88437FD7}">
      <dgm:prSet custT="1"/>
      <dgm:spPr/>
      <dgm:t>
        <a:bodyPr/>
        <a:lstStyle/>
        <a:p>
          <a:pPr algn="ctr" rtl="0"/>
          <a:r>
            <a:rPr lang="pt-B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ATENDIMENTO MÉDICO NO HOSPITAL - HPP</a:t>
          </a:r>
          <a:endParaRPr lang="pt-BR" sz="2000" b="1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B3C770E9-F2AA-4AB2-A68D-FF1525AC1DE2}" type="parTrans" cxnId="{82733563-8D30-4805-BB82-A65B7C3D09D5}">
      <dgm:prSet/>
      <dgm:spPr/>
      <dgm:t>
        <a:bodyPr/>
        <a:lstStyle/>
        <a:p>
          <a:endParaRPr lang="pt-BR"/>
        </a:p>
      </dgm:t>
    </dgm:pt>
    <dgm:pt modelId="{8F2AFB1F-20DE-4F6D-98D5-CFD4FC4560C1}" type="sibTrans" cxnId="{82733563-8D30-4805-BB82-A65B7C3D09D5}">
      <dgm:prSet/>
      <dgm:spPr/>
      <dgm:t>
        <a:bodyPr/>
        <a:lstStyle/>
        <a:p>
          <a:endParaRPr lang="pt-BR"/>
        </a:p>
      </dgm:t>
    </dgm:pt>
    <dgm:pt modelId="{6EF2A930-BF30-4AB4-B914-5519A8F71E5A}" type="pres">
      <dgm:prSet presAssocID="{78B8147C-A7AA-4954-A265-B474E85D54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E5541C-54CA-4AD0-B666-B896253917E0}" type="pres">
      <dgm:prSet presAssocID="{37DB1F9A-9C5B-48B1-93D8-C22A88437F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8AE5BAB-DC93-4C50-9C2F-33FD3AE4C63B}" type="presOf" srcId="{78B8147C-A7AA-4954-A265-B474E85D545F}" destId="{6EF2A930-BF30-4AB4-B914-5519A8F71E5A}" srcOrd="0" destOrd="0" presId="urn:microsoft.com/office/officeart/2005/8/layout/vList2"/>
    <dgm:cxn modelId="{82733563-8D30-4805-BB82-A65B7C3D09D5}" srcId="{78B8147C-A7AA-4954-A265-B474E85D545F}" destId="{37DB1F9A-9C5B-48B1-93D8-C22A88437FD7}" srcOrd="0" destOrd="0" parTransId="{B3C770E9-F2AA-4AB2-A68D-FF1525AC1DE2}" sibTransId="{8F2AFB1F-20DE-4F6D-98D5-CFD4FC4560C1}"/>
    <dgm:cxn modelId="{360EE3D5-787D-474A-A0BE-983864A4A1CE}" type="presOf" srcId="{37DB1F9A-9C5B-48B1-93D8-C22A88437FD7}" destId="{74E5541C-54CA-4AD0-B666-B896253917E0}" srcOrd="0" destOrd="0" presId="urn:microsoft.com/office/officeart/2005/8/layout/vList2"/>
    <dgm:cxn modelId="{1184759F-3E56-4961-8AFC-AA4A9A030D6B}" type="presParOf" srcId="{6EF2A930-BF30-4AB4-B914-5519A8F71E5A}" destId="{74E5541C-54CA-4AD0-B666-B896253917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9E8EE83-3F36-46CC-B909-EABD5D4855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354E02B-9622-44B3-90B1-03D61ECDE0D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endParaRPr lang="pt-BR" sz="1800" dirty="0" smtClean="0"/>
        </a:p>
        <a:p>
          <a:pPr algn="ctr" rtl="0"/>
          <a:r>
            <a:rPr lang="pt-BR" sz="1800" b="1" dirty="0" smtClean="0"/>
            <a:t>PREFEITURA MUNICIPAL DE PARECIS-RO</a:t>
          </a:r>
          <a:br>
            <a:rPr lang="pt-BR" sz="1800" b="1" dirty="0" smtClean="0"/>
          </a:br>
          <a:r>
            <a:rPr lang="pt-BR" sz="1800" b="1" dirty="0" smtClean="0">
              <a:latin typeface="Arial" pitchFamily="34" charset="0"/>
              <a:cs typeface="Arial" pitchFamily="34" charset="0"/>
            </a:rPr>
            <a:t>SECRETARIA</a:t>
          </a:r>
          <a:r>
            <a:rPr lang="pt-BR" sz="1800" b="1" dirty="0" smtClean="0"/>
            <a:t> MUNICIPAL DE SAÚDE</a:t>
          </a:r>
          <a:br>
            <a:rPr lang="pt-BR" sz="1800" b="1" dirty="0" smtClean="0"/>
          </a:br>
          <a:r>
            <a:rPr lang="pt-BR" sz="1800" b="1" dirty="0" smtClean="0"/>
            <a:t>ESTADO DE RONDÔNIA</a:t>
          </a:r>
          <a:r>
            <a:rPr lang="pt-BR" sz="1800" dirty="0" smtClean="0"/>
            <a:t/>
          </a:r>
          <a:br>
            <a:rPr lang="pt-BR" sz="1800" dirty="0" smtClean="0"/>
          </a:br>
          <a:r>
            <a:rPr lang="pt-BR" sz="1800" dirty="0" smtClean="0"/>
            <a:t/>
          </a:r>
          <a:br>
            <a:rPr lang="pt-BR" sz="1800" dirty="0" smtClean="0"/>
          </a:br>
          <a:endParaRPr lang="pt-BR" sz="1800" dirty="0"/>
        </a:p>
      </dgm:t>
    </dgm:pt>
    <dgm:pt modelId="{124CCA47-139C-4D60-B8A3-75918F539E8C}" type="parTrans" cxnId="{78006E2C-ADF5-4F3F-88B6-5A02E4140198}">
      <dgm:prSet/>
      <dgm:spPr/>
      <dgm:t>
        <a:bodyPr/>
        <a:lstStyle/>
        <a:p>
          <a:endParaRPr lang="pt-BR"/>
        </a:p>
      </dgm:t>
    </dgm:pt>
    <dgm:pt modelId="{F1FEE224-06C1-44C0-9436-2B17CA61C6F2}" type="sibTrans" cxnId="{78006E2C-ADF5-4F3F-88B6-5A02E4140198}">
      <dgm:prSet/>
      <dgm:spPr/>
      <dgm:t>
        <a:bodyPr/>
        <a:lstStyle/>
        <a:p>
          <a:endParaRPr lang="pt-BR"/>
        </a:p>
      </dgm:t>
    </dgm:pt>
    <dgm:pt modelId="{741F4710-60E3-441C-8594-80A3EF37DDEF}" type="pres">
      <dgm:prSet presAssocID="{E9E8EE83-3F36-46CC-B909-EABD5D4855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9A87B1-A946-4507-90BB-C9A11CB2D130}" type="pres">
      <dgm:prSet presAssocID="{E354E02B-9622-44B3-90B1-03D61ECDE0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786233-CAF6-4FE2-8775-AD1EBB7C1C68}" type="presOf" srcId="{E354E02B-9622-44B3-90B1-03D61ECDE0DB}" destId="{9D9A87B1-A946-4507-90BB-C9A11CB2D130}" srcOrd="0" destOrd="0" presId="urn:microsoft.com/office/officeart/2005/8/layout/vList2"/>
    <dgm:cxn modelId="{78006E2C-ADF5-4F3F-88B6-5A02E4140198}" srcId="{E9E8EE83-3F36-46CC-B909-EABD5D485544}" destId="{E354E02B-9622-44B3-90B1-03D61ECDE0DB}" srcOrd="0" destOrd="0" parTransId="{124CCA47-139C-4D60-B8A3-75918F539E8C}" sibTransId="{F1FEE224-06C1-44C0-9436-2B17CA61C6F2}"/>
    <dgm:cxn modelId="{4241CD49-8B49-4611-9BC5-55AC30BF7114}" type="presOf" srcId="{E9E8EE83-3F36-46CC-B909-EABD5D485544}" destId="{741F4710-60E3-441C-8594-80A3EF37DDEF}" srcOrd="0" destOrd="0" presId="urn:microsoft.com/office/officeart/2005/8/layout/vList2"/>
    <dgm:cxn modelId="{4F1C33BD-3A12-43C9-8281-39413E251772}" type="presParOf" srcId="{741F4710-60E3-441C-8594-80A3EF37DDEF}" destId="{9D9A87B1-A946-4507-90BB-C9A11CB2D1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BF689A-4712-4076-AF4D-DA86C00C3D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943634-7359-4F96-B426-5A3E190899DA}">
      <dgm:prSet custT="1"/>
      <dgm:spPr/>
      <dgm:t>
        <a:bodyPr/>
        <a:lstStyle/>
        <a:p>
          <a:pPr rtl="0"/>
          <a:r>
            <a:rPr lang="pt-BR" sz="2800" b="1" dirty="0" smtClean="0">
              <a:latin typeface="Arial" pitchFamily="34" charset="0"/>
              <a:cs typeface="Arial" pitchFamily="34" charset="0"/>
            </a:rPr>
            <a:t>Normas de Finanças Públicas.</a:t>
          </a:r>
          <a:endParaRPr lang="pt-BR" sz="2800" dirty="0">
            <a:latin typeface="Arial" pitchFamily="34" charset="0"/>
            <a:cs typeface="Arial" pitchFamily="34" charset="0"/>
          </a:endParaRPr>
        </a:p>
      </dgm:t>
    </dgm:pt>
    <dgm:pt modelId="{EC335A62-47D5-44B4-BA7E-CDA8748944C9}" type="parTrans" cxnId="{CD78805D-65C5-4EBF-983E-3A9B23AB1D21}">
      <dgm:prSet/>
      <dgm:spPr/>
      <dgm:t>
        <a:bodyPr/>
        <a:lstStyle/>
        <a:p>
          <a:endParaRPr lang="pt-BR"/>
        </a:p>
      </dgm:t>
    </dgm:pt>
    <dgm:pt modelId="{65884495-5327-4568-B9BB-F58F0E387736}" type="sibTrans" cxnId="{CD78805D-65C5-4EBF-983E-3A9B23AB1D21}">
      <dgm:prSet/>
      <dgm:spPr/>
      <dgm:t>
        <a:bodyPr/>
        <a:lstStyle/>
        <a:p>
          <a:endParaRPr lang="pt-BR"/>
        </a:p>
      </dgm:t>
    </dgm:pt>
    <dgm:pt modelId="{A3DD3C32-3445-4AEE-B918-565F36CEEE10}">
      <dgm:prSet custT="1"/>
      <dgm:spPr/>
      <dgm:t>
        <a:bodyPr/>
        <a:lstStyle/>
        <a:p>
          <a:pPr rtl="0"/>
          <a:r>
            <a:rPr lang="pt-BR" sz="2800" b="1" dirty="0" smtClean="0">
              <a:latin typeface="Arial" pitchFamily="34" charset="0"/>
              <a:cs typeface="Arial" pitchFamily="34" charset="0"/>
            </a:rPr>
            <a:t>Receita.</a:t>
          </a:r>
          <a:endParaRPr lang="pt-BR" sz="2800" dirty="0">
            <a:latin typeface="Arial" pitchFamily="34" charset="0"/>
            <a:cs typeface="Arial" pitchFamily="34" charset="0"/>
          </a:endParaRPr>
        </a:p>
      </dgm:t>
    </dgm:pt>
    <dgm:pt modelId="{40597404-30D7-4FED-9150-272F99F1D7A3}" type="parTrans" cxnId="{3C021F0D-324E-4CD4-9F69-12128DAEE3DC}">
      <dgm:prSet/>
      <dgm:spPr/>
      <dgm:t>
        <a:bodyPr/>
        <a:lstStyle/>
        <a:p>
          <a:endParaRPr lang="pt-BR"/>
        </a:p>
      </dgm:t>
    </dgm:pt>
    <dgm:pt modelId="{8E3A7378-2883-4717-897E-BDE358F4EF6D}" type="sibTrans" cxnId="{3C021F0D-324E-4CD4-9F69-12128DAEE3DC}">
      <dgm:prSet/>
      <dgm:spPr/>
      <dgm:t>
        <a:bodyPr/>
        <a:lstStyle/>
        <a:p>
          <a:endParaRPr lang="pt-BR"/>
        </a:p>
      </dgm:t>
    </dgm:pt>
    <dgm:pt modelId="{655EFFEE-2E89-4DAA-AB79-BECAF6C8DB5A}">
      <dgm:prSet custT="1"/>
      <dgm:spPr/>
      <dgm:t>
        <a:bodyPr/>
        <a:lstStyle/>
        <a:p>
          <a:pPr rtl="0"/>
          <a:r>
            <a:rPr lang="pt-BR" sz="2800" b="1" dirty="0" smtClean="0">
              <a:latin typeface="Arial" pitchFamily="34" charset="0"/>
              <a:cs typeface="Arial" pitchFamily="34" charset="0"/>
            </a:rPr>
            <a:t>Orçamento, Aplicação, Planejamento.</a:t>
          </a:r>
          <a:endParaRPr lang="pt-BR" sz="2800" dirty="0">
            <a:latin typeface="Arial" pitchFamily="34" charset="0"/>
            <a:cs typeface="Arial" pitchFamily="34" charset="0"/>
          </a:endParaRPr>
        </a:p>
      </dgm:t>
    </dgm:pt>
    <dgm:pt modelId="{0110DC01-85DB-4BFD-A485-46515D5EC01D}" type="parTrans" cxnId="{3BBBFB44-FC72-4CBA-B46B-09CFD72312D3}">
      <dgm:prSet/>
      <dgm:spPr/>
      <dgm:t>
        <a:bodyPr/>
        <a:lstStyle/>
        <a:p>
          <a:endParaRPr lang="pt-BR"/>
        </a:p>
      </dgm:t>
    </dgm:pt>
    <dgm:pt modelId="{84D64AF1-4D16-49A1-AE92-882E992B0C4E}" type="sibTrans" cxnId="{3BBBFB44-FC72-4CBA-B46B-09CFD72312D3}">
      <dgm:prSet/>
      <dgm:spPr/>
      <dgm:t>
        <a:bodyPr/>
        <a:lstStyle/>
        <a:p>
          <a:endParaRPr lang="pt-BR"/>
        </a:p>
      </dgm:t>
    </dgm:pt>
    <dgm:pt modelId="{31CEC293-9389-4E97-860E-60D447C2113E}">
      <dgm:prSet custT="1"/>
      <dgm:spPr/>
      <dgm:t>
        <a:bodyPr/>
        <a:lstStyle/>
        <a:p>
          <a:pPr rtl="0"/>
          <a:r>
            <a:rPr lang="pt-BR" sz="2800" b="1" dirty="0" smtClean="0">
              <a:latin typeface="Arial" pitchFamily="34" charset="0"/>
              <a:cs typeface="Arial" pitchFamily="34" charset="0"/>
            </a:rPr>
            <a:t>PPA, LDO e LOA.</a:t>
          </a:r>
          <a:endParaRPr lang="pt-BR" sz="2800" dirty="0">
            <a:latin typeface="Arial" pitchFamily="34" charset="0"/>
            <a:cs typeface="Arial" pitchFamily="34" charset="0"/>
          </a:endParaRPr>
        </a:p>
      </dgm:t>
    </dgm:pt>
    <dgm:pt modelId="{C6DB1F73-E737-4998-8C71-FCD9F92ED941}" type="parTrans" cxnId="{2604479D-3CCF-4620-8CC5-9045722A9D7F}">
      <dgm:prSet/>
      <dgm:spPr/>
      <dgm:t>
        <a:bodyPr/>
        <a:lstStyle/>
        <a:p>
          <a:endParaRPr lang="pt-BR"/>
        </a:p>
      </dgm:t>
    </dgm:pt>
    <dgm:pt modelId="{E109FC1F-242E-4C03-841A-DB0B2F26F744}" type="sibTrans" cxnId="{2604479D-3CCF-4620-8CC5-9045722A9D7F}">
      <dgm:prSet/>
      <dgm:spPr/>
      <dgm:t>
        <a:bodyPr/>
        <a:lstStyle/>
        <a:p>
          <a:endParaRPr lang="pt-BR"/>
        </a:p>
      </dgm:t>
    </dgm:pt>
    <dgm:pt modelId="{4C5E7025-8F28-4287-B3C4-4DF4DF5B19E8}">
      <dgm:prSet custT="1"/>
      <dgm:spPr/>
      <dgm:t>
        <a:bodyPr/>
        <a:lstStyle/>
        <a:p>
          <a:pPr rtl="0"/>
          <a:r>
            <a:rPr lang="pt-BR" sz="2800" b="1" dirty="0" smtClean="0">
              <a:latin typeface="Arial" pitchFamily="34" charset="0"/>
              <a:cs typeface="Arial" pitchFamily="34" charset="0"/>
            </a:rPr>
            <a:t>Valores Mínimos e Máximo.</a:t>
          </a:r>
          <a:endParaRPr lang="pt-BR" sz="2800" dirty="0">
            <a:latin typeface="Arial" pitchFamily="34" charset="0"/>
            <a:cs typeface="Arial" pitchFamily="34" charset="0"/>
          </a:endParaRPr>
        </a:p>
      </dgm:t>
    </dgm:pt>
    <dgm:pt modelId="{C0755C30-E31E-4A56-975B-5454C1F8E459}" type="parTrans" cxnId="{5D517EE2-7DFF-4364-A644-180996DD13B5}">
      <dgm:prSet/>
      <dgm:spPr/>
      <dgm:t>
        <a:bodyPr/>
        <a:lstStyle/>
        <a:p>
          <a:endParaRPr lang="pt-BR"/>
        </a:p>
      </dgm:t>
    </dgm:pt>
    <dgm:pt modelId="{E81D6BCE-09B7-45BB-A986-E191D28ACAA5}" type="sibTrans" cxnId="{5D517EE2-7DFF-4364-A644-180996DD13B5}">
      <dgm:prSet/>
      <dgm:spPr/>
      <dgm:t>
        <a:bodyPr/>
        <a:lstStyle/>
        <a:p>
          <a:endParaRPr lang="pt-BR"/>
        </a:p>
      </dgm:t>
    </dgm:pt>
    <dgm:pt modelId="{7EA0678D-BA69-4C0C-9194-4F94E4B693C7}">
      <dgm:prSet custT="1"/>
      <dgm:spPr/>
      <dgm:t>
        <a:bodyPr/>
        <a:lstStyle/>
        <a:p>
          <a:pPr rtl="0"/>
          <a:r>
            <a:rPr lang="pt-BR" sz="2800" b="1" dirty="0" smtClean="0">
              <a:latin typeface="Arial" pitchFamily="34" charset="0"/>
              <a:cs typeface="Arial" pitchFamily="34" charset="0"/>
            </a:rPr>
            <a:t>Lei Complementar </a:t>
          </a:r>
          <a:r>
            <a:rPr lang="pt-BR" sz="2200" b="1" dirty="0" smtClean="0"/>
            <a:t>141/2012</a:t>
          </a:r>
          <a:endParaRPr lang="pt-BR" sz="2200" b="1" dirty="0"/>
        </a:p>
      </dgm:t>
    </dgm:pt>
    <dgm:pt modelId="{81B72512-EA23-4921-91B7-3AB1CB13AA7F}" type="parTrans" cxnId="{CC775328-2562-4345-88FC-8A0618E5CD0B}">
      <dgm:prSet/>
      <dgm:spPr/>
      <dgm:t>
        <a:bodyPr/>
        <a:lstStyle/>
        <a:p>
          <a:endParaRPr lang="pt-BR"/>
        </a:p>
      </dgm:t>
    </dgm:pt>
    <dgm:pt modelId="{275866D1-C5E8-48C0-9FE7-93EAE35FFCC0}" type="sibTrans" cxnId="{CC775328-2562-4345-88FC-8A0618E5CD0B}">
      <dgm:prSet/>
      <dgm:spPr/>
      <dgm:t>
        <a:bodyPr/>
        <a:lstStyle/>
        <a:p>
          <a:endParaRPr lang="pt-BR"/>
        </a:p>
      </dgm:t>
    </dgm:pt>
    <dgm:pt modelId="{475C71D4-F34F-414D-9132-53C6927E51F3}" type="pres">
      <dgm:prSet presAssocID="{AABF689A-4712-4076-AF4D-DA86C00C3D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7BBA25C-239F-4FB1-9396-368B8E120674}" type="pres">
      <dgm:prSet presAssocID="{AABF689A-4712-4076-AF4D-DA86C00C3D80}" presName="Name1" presStyleCnt="0"/>
      <dgm:spPr/>
    </dgm:pt>
    <dgm:pt modelId="{E0829FD0-BB2A-4F7E-8B54-E75CA5BE27C2}" type="pres">
      <dgm:prSet presAssocID="{AABF689A-4712-4076-AF4D-DA86C00C3D80}" presName="cycle" presStyleCnt="0"/>
      <dgm:spPr/>
    </dgm:pt>
    <dgm:pt modelId="{BA93EC62-AC34-48A5-9EBF-9D59EEE77624}" type="pres">
      <dgm:prSet presAssocID="{AABF689A-4712-4076-AF4D-DA86C00C3D80}" presName="srcNode" presStyleLbl="node1" presStyleIdx="0" presStyleCnt="6"/>
      <dgm:spPr/>
    </dgm:pt>
    <dgm:pt modelId="{D8E06A05-FC27-49F6-B6BD-326A328F0268}" type="pres">
      <dgm:prSet presAssocID="{AABF689A-4712-4076-AF4D-DA86C00C3D80}" presName="conn" presStyleLbl="parChTrans1D2" presStyleIdx="0" presStyleCnt="1"/>
      <dgm:spPr/>
      <dgm:t>
        <a:bodyPr/>
        <a:lstStyle/>
        <a:p>
          <a:endParaRPr lang="pt-BR"/>
        </a:p>
      </dgm:t>
    </dgm:pt>
    <dgm:pt modelId="{D127C4E6-6E2F-4048-A160-67CDC8FBA5F2}" type="pres">
      <dgm:prSet presAssocID="{AABF689A-4712-4076-AF4D-DA86C00C3D80}" presName="extraNode" presStyleLbl="node1" presStyleIdx="0" presStyleCnt="6"/>
      <dgm:spPr/>
    </dgm:pt>
    <dgm:pt modelId="{2D592B9F-10E4-4559-9EB2-083FAD97696D}" type="pres">
      <dgm:prSet presAssocID="{AABF689A-4712-4076-AF4D-DA86C00C3D80}" presName="dstNode" presStyleLbl="node1" presStyleIdx="0" presStyleCnt="6"/>
      <dgm:spPr/>
    </dgm:pt>
    <dgm:pt modelId="{20EADE49-E790-4291-BFBD-9B67AA8C0370}" type="pres">
      <dgm:prSet presAssocID="{EB943634-7359-4F96-B426-5A3E190899D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2A9DF1-9A96-4543-9295-7E6163ABA43A}" type="pres">
      <dgm:prSet presAssocID="{EB943634-7359-4F96-B426-5A3E190899DA}" presName="accent_1" presStyleCnt="0"/>
      <dgm:spPr/>
    </dgm:pt>
    <dgm:pt modelId="{7A11709C-EE56-4AFF-844C-3AEDC7459C1C}" type="pres">
      <dgm:prSet presAssocID="{EB943634-7359-4F96-B426-5A3E190899DA}" presName="accentRepeatNode" presStyleLbl="solidFgAcc1" presStyleIdx="0" presStyleCnt="6"/>
      <dgm:spPr/>
    </dgm:pt>
    <dgm:pt modelId="{C23C9D97-47EC-4D94-8171-8653EA518BC0}" type="pres">
      <dgm:prSet presAssocID="{A3DD3C32-3445-4AEE-B918-565F36CEEE1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F57854-7620-4C64-9BBC-DB8E9E6E5E22}" type="pres">
      <dgm:prSet presAssocID="{A3DD3C32-3445-4AEE-B918-565F36CEEE10}" presName="accent_2" presStyleCnt="0"/>
      <dgm:spPr/>
    </dgm:pt>
    <dgm:pt modelId="{2EE327AE-1D52-411E-B7F9-EA12ED63FCB8}" type="pres">
      <dgm:prSet presAssocID="{A3DD3C32-3445-4AEE-B918-565F36CEEE10}" presName="accentRepeatNode" presStyleLbl="solidFgAcc1" presStyleIdx="1" presStyleCnt="6"/>
      <dgm:spPr/>
    </dgm:pt>
    <dgm:pt modelId="{DAECBFF9-7DCD-469F-9E2C-81F2CC11B11C}" type="pres">
      <dgm:prSet presAssocID="{655EFFEE-2E89-4DAA-AB79-BECAF6C8DB5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69E775-D810-427C-96A2-1A646A6A3119}" type="pres">
      <dgm:prSet presAssocID="{655EFFEE-2E89-4DAA-AB79-BECAF6C8DB5A}" presName="accent_3" presStyleCnt="0"/>
      <dgm:spPr/>
    </dgm:pt>
    <dgm:pt modelId="{5B73768D-17BA-456C-A68D-86F042C88269}" type="pres">
      <dgm:prSet presAssocID="{655EFFEE-2E89-4DAA-AB79-BECAF6C8DB5A}" presName="accentRepeatNode" presStyleLbl="solidFgAcc1" presStyleIdx="2" presStyleCnt="6"/>
      <dgm:spPr/>
    </dgm:pt>
    <dgm:pt modelId="{D27AC6F0-7869-4828-B3B3-52D3662E0D90}" type="pres">
      <dgm:prSet presAssocID="{31CEC293-9389-4E97-860E-60D447C2113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84866C-C30D-4214-A249-8F8B40A3E937}" type="pres">
      <dgm:prSet presAssocID="{31CEC293-9389-4E97-860E-60D447C2113E}" presName="accent_4" presStyleCnt="0"/>
      <dgm:spPr/>
    </dgm:pt>
    <dgm:pt modelId="{F4A52934-6565-4E3C-8491-0AFD7060B968}" type="pres">
      <dgm:prSet presAssocID="{31CEC293-9389-4E97-860E-60D447C2113E}" presName="accentRepeatNode" presStyleLbl="solidFgAcc1" presStyleIdx="3" presStyleCnt="6"/>
      <dgm:spPr/>
    </dgm:pt>
    <dgm:pt modelId="{EA598979-B56C-4947-AFE6-43585F126FDF}" type="pres">
      <dgm:prSet presAssocID="{4C5E7025-8F28-4287-B3C4-4DF4DF5B19E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A9DFEC-AD1F-4736-AFCF-96F4014CCA6C}" type="pres">
      <dgm:prSet presAssocID="{4C5E7025-8F28-4287-B3C4-4DF4DF5B19E8}" presName="accent_5" presStyleCnt="0"/>
      <dgm:spPr/>
    </dgm:pt>
    <dgm:pt modelId="{1AA4D0C3-6373-4BA0-94DB-305A4F1D83E3}" type="pres">
      <dgm:prSet presAssocID="{4C5E7025-8F28-4287-B3C4-4DF4DF5B19E8}" presName="accentRepeatNode" presStyleLbl="solidFgAcc1" presStyleIdx="4" presStyleCnt="6"/>
      <dgm:spPr/>
    </dgm:pt>
    <dgm:pt modelId="{CEEFF856-1D1E-4F26-A8C3-102B6981A940}" type="pres">
      <dgm:prSet presAssocID="{7EA0678D-BA69-4C0C-9194-4F94E4B693C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C61CA8-0288-44D8-B7FE-20C108A34EE1}" type="pres">
      <dgm:prSet presAssocID="{7EA0678D-BA69-4C0C-9194-4F94E4B693C7}" presName="accent_6" presStyleCnt="0"/>
      <dgm:spPr/>
    </dgm:pt>
    <dgm:pt modelId="{FC6A7822-3EDC-4590-981C-E1E33E6BF7C7}" type="pres">
      <dgm:prSet presAssocID="{7EA0678D-BA69-4C0C-9194-4F94E4B693C7}" presName="accentRepeatNode" presStyleLbl="solidFgAcc1" presStyleIdx="5" presStyleCnt="6"/>
      <dgm:spPr/>
    </dgm:pt>
  </dgm:ptLst>
  <dgm:cxnLst>
    <dgm:cxn modelId="{BE20F0E1-FC42-4CCE-B0AE-C9684A7B85B2}" type="presOf" srcId="{65884495-5327-4568-B9BB-F58F0E387736}" destId="{D8E06A05-FC27-49F6-B6BD-326A328F0268}" srcOrd="0" destOrd="0" presId="urn:microsoft.com/office/officeart/2008/layout/VerticalCurvedList"/>
    <dgm:cxn modelId="{FB622A2B-03B1-4985-BDA1-1F4FB6B57E1B}" type="presOf" srcId="{4C5E7025-8F28-4287-B3C4-4DF4DF5B19E8}" destId="{EA598979-B56C-4947-AFE6-43585F126FDF}" srcOrd="0" destOrd="0" presId="urn:microsoft.com/office/officeart/2008/layout/VerticalCurvedList"/>
    <dgm:cxn modelId="{04934544-CC69-4F2A-A8D6-73BCF87F96A3}" type="presOf" srcId="{31CEC293-9389-4E97-860E-60D447C2113E}" destId="{D27AC6F0-7869-4828-B3B3-52D3662E0D90}" srcOrd="0" destOrd="0" presId="urn:microsoft.com/office/officeart/2008/layout/VerticalCurvedList"/>
    <dgm:cxn modelId="{2604479D-3CCF-4620-8CC5-9045722A9D7F}" srcId="{AABF689A-4712-4076-AF4D-DA86C00C3D80}" destId="{31CEC293-9389-4E97-860E-60D447C2113E}" srcOrd="3" destOrd="0" parTransId="{C6DB1F73-E737-4998-8C71-FCD9F92ED941}" sibTransId="{E109FC1F-242E-4C03-841A-DB0B2F26F744}"/>
    <dgm:cxn modelId="{5D517EE2-7DFF-4364-A644-180996DD13B5}" srcId="{AABF689A-4712-4076-AF4D-DA86C00C3D80}" destId="{4C5E7025-8F28-4287-B3C4-4DF4DF5B19E8}" srcOrd="4" destOrd="0" parTransId="{C0755C30-E31E-4A56-975B-5454C1F8E459}" sibTransId="{E81D6BCE-09B7-45BB-A986-E191D28ACAA5}"/>
    <dgm:cxn modelId="{BCD4ADC6-8271-433C-A500-53C8F8CB6518}" type="presOf" srcId="{A3DD3C32-3445-4AEE-B918-565F36CEEE10}" destId="{C23C9D97-47EC-4D94-8171-8653EA518BC0}" srcOrd="0" destOrd="0" presId="urn:microsoft.com/office/officeart/2008/layout/VerticalCurvedList"/>
    <dgm:cxn modelId="{CC775328-2562-4345-88FC-8A0618E5CD0B}" srcId="{AABF689A-4712-4076-AF4D-DA86C00C3D80}" destId="{7EA0678D-BA69-4C0C-9194-4F94E4B693C7}" srcOrd="5" destOrd="0" parTransId="{81B72512-EA23-4921-91B7-3AB1CB13AA7F}" sibTransId="{275866D1-C5E8-48C0-9FE7-93EAE35FFCC0}"/>
    <dgm:cxn modelId="{1F57D755-D158-4831-BB71-BE3C285D00A3}" type="presOf" srcId="{AABF689A-4712-4076-AF4D-DA86C00C3D80}" destId="{475C71D4-F34F-414D-9132-53C6927E51F3}" srcOrd="0" destOrd="0" presId="urn:microsoft.com/office/officeart/2008/layout/VerticalCurvedList"/>
    <dgm:cxn modelId="{CD78805D-65C5-4EBF-983E-3A9B23AB1D21}" srcId="{AABF689A-4712-4076-AF4D-DA86C00C3D80}" destId="{EB943634-7359-4F96-B426-5A3E190899DA}" srcOrd="0" destOrd="0" parTransId="{EC335A62-47D5-44B4-BA7E-CDA8748944C9}" sibTransId="{65884495-5327-4568-B9BB-F58F0E387736}"/>
    <dgm:cxn modelId="{76F8935C-DBC4-495F-889F-01AED0D365A1}" type="presOf" srcId="{EB943634-7359-4F96-B426-5A3E190899DA}" destId="{20EADE49-E790-4291-BFBD-9B67AA8C0370}" srcOrd="0" destOrd="0" presId="urn:microsoft.com/office/officeart/2008/layout/VerticalCurvedList"/>
    <dgm:cxn modelId="{3C021F0D-324E-4CD4-9F69-12128DAEE3DC}" srcId="{AABF689A-4712-4076-AF4D-DA86C00C3D80}" destId="{A3DD3C32-3445-4AEE-B918-565F36CEEE10}" srcOrd="1" destOrd="0" parTransId="{40597404-30D7-4FED-9150-272F99F1D7A3}" sibTransId="{8E3A7378-2883-4717-897E-BDE358F4EF6D}"/>
    <dgm:cxn modelId="{844EE8F8-F974-4144-957F-461430407A66}" type="presOf" srcId="{7EA0678D-BA69-4C0C-9194-4F94E4B693C7}" destId="{CEEFF856-1D1E-4F26-A8C3-102B6981A940}" srcOrd="0" destOrd="0" presId="urn:microsoft.com/office/officeart/2008/layout/VerticalCurvedList"/>
    <dgm:cxn modelId="{CDDC3FD8-92DA-4A24-9547-8D81A7F05F4B}" type="presOf" srcId="{655EFFEE-2E89-4DAA-AB79-BECAF6C8DB5A}" destId="{DAECBFF9-7DCD-469F-9E2C-81F2CC11B11C}" srcOrd="0" destOrd="0" presId="urn:microsoft.com/office/officeart/2008/layout/VerticalCurvedList"/>
    <dgm:cxn modelId="{3BBBFB44-FC72-4CBA-B46B-09CFD72312D3}" srcId="{AABF689A-4712-4076-AF4D-DA86C00C3D80}" destId="{655EFFEE-2E89-4DAA-AB79-BECAF6C8DB5A}" srcOrd="2" destOrd="0" parTransId="{0110DC01-85DB-4BFD-A485-46515D5EC01D}" sibTransId="{84D64AF1-4D16-49A1-AE92-882E992B0C4E}"/>
    <dgm:cxn modelId="{35D2E297-F3C8-4558-A925-A10FE145C666}" type="presParOf" srcId="{475C71D4-F34F-414D-9132-53C6927E51F3}" destId="{B7BBA25C-239F-4FB1-9396-368B8E120674}" srcOrd="0" destOrd="0" presId="urn:microsoft.com/office/officeart/2008/layout/VerticalCurvedList"/>
    <dgm:cxn modelId="{06F1D926-DCC0-45CC-8F76-66F53FF4069C}" type="presParOf" srcId="{B7BBA25C-239F-4FB1-9396-368B8E120674}" destId="{E0829FD0-BB2A-4F7E-8B54-E75CA5BE27C2}" srcOrd="0" destOrd="0" presId="urn:microsoft.com/office/officeart/2008/layout/VerticalCurvedList"/>
    <dgm:cxn modelId="{1C57BF86-DE98-4BDE-B6DB-86FCBD30E2B3}" type="presParOf" srcId="{E0829FD0-BB2A-4F7E-8B54-E75CA5BE27C2}" destId="{BA93EC62-AC34-48A5-9EBF-9D59EEE77624}" srcOrd="0" destOrd="0" presId="urn:microsoft.com/office/officeart/2008/layout/VerticalCurvedList"/>
    <dgm:cxn modelId="{ABE625BD-90C1-4FAB-8255-AA166596A279}" type="presParOf" srcId="{E0829FD0-BB2A-4F7E-8B54-E75CA5BE27C2}" destId="{D8E06A05-FC27-49F6-B6BD-326A328F0268}" srcOrd="1" destOrd="0" presId="urn:microsoft.com/office/officeart/2008/layout/VerticalCurvedList"/>
    <dgm:cxn modelId="{2C473CA5-3D16-4BEF-A50E-2A0DC83E89EE}" type="presParOf" srcId="{E0829FD0-BB2A-4F7E-8B54-E75CA5BE27C2}" destId="{D127C4E6-6E2F-4048-A160-67CDC8FBA5F2}" srcOrd="2" destOrd="0" presId="urn:microsoft.com/office/officeart/2008/layout/VerticalCurvedList"/>
    <dgm:cxn modelId="{1CC5BDFD-8330-4B20-B412-0AF706B48A37}" type="presParOf" srcId="{E0829FD0-BB2A-4F7E-8B54-E75CA5BE27C2}" destId="{2D592B9F-10E4-4559-9EB2-083FAD97696D}" srcOrd="3" destOrd="0" presId="urn:microsoft.com/office/officeart/2008/layout/VerticalCurvedList"/>
    <dgm:cxn modelId="{2B0ED787-FE08-493F-B220-812B63D77020}" type="presParOf" srcId="{B7BBA25C-239F-4FB1-9396-368B8E120674}" destId="{20EADE49-E790-4291-BFBD-9B67AA8C0370}" srcOrd="1" destOrd="0" presId="urn:microsoft.com/office/officeart/2008/layout/VerticalCurvedList"/>
    <dgm:cxn modelId="{934C41A1-E7EA-4990-A340-E9E1E8AE5FEE}" type="presParOf" srcId="{B7BBA25C-239F-4FB1-9396-368B8E120674}" destId="{2D2A9DF1-9A96-4543-9295-7E6163ABA43A}" srcOrd="2" destOrd="0" presId="urn:microsoft.com/office/officeart/2008/layout/VerticalCurvedList"/>
    <dgm:cxn modelId="{0D909DAB-1536-4961-AA83-C12492DF93E0}" type="presParOf" srcId="{2D2A9DF1-9A96-4543-9295-7E6163ABA43A}" destId="{7A11709C-EE56-4AFF-844C-3AEDC7459C1C}" srcOrd="0" destOrd="0" presId="urn:microsoft.com/office/officeart/2008/layout/VerticalCurvedList"/>
    <dgm:cxn modelId="{0685EFB2-5FB1-4017-9912-1B79CB6DF7EB}" type="presParOf" srcId="{B7BBA25C-239F-4FB1-9396-368B8E120674}" destId="{C23C9D97-47EC-4D94-8171-8653EA518BC0}" srcOrd="3" destOrd="0" presId="urn:microsoft.com/office/officeart/2008/layout/VerticalCurvedList"/>
    <dgm:cxn modelId="{487C3E95-0EB7-40AF-8F7C-BBF7039B8BDB}" type="presParOf" srcId="{B7BBA25C-239F-4FB1-9396-368B8E120674}" destId="{C7F57854-7620-4C64-9BBC-DB8E9E6E5E22}" srcOrd="4" destOrd="0" presId="urn:microsoft.com/office/officeart/2008/layout/VerticalCurvedList"/>
    <dgm:cxn modelId="{697B360E-EF17-4146-9645-98F121FE78C4}" type="presParOf" srcId="{C7F57854-7620-4C64-9BBC-DB8E9E6E5E22}" destId="{2EE327AE-1D52-411E-B7F9-EA12ED63FCB8}" srcOrd="0" destOrd="0" presId="urn:microsoft.com/office/officeart/2008/layout/VerticalCurvedList"/>
    <dgm:cxn modelId="{CECEBAAF-13DD-4F42-9FDD-8BBBA35B2D53}" type="presParOf" srcId="{B7BBA25C-239F-4FB1-9396-368B8E120674}" destId="{DAECBFF9-7DCD-469F-9E2C-81F2CC11B11C}" srcOrd="5" destOrd="0" presId="urn:microsoft.com/office/officeart/2008/layout/VerticalCurvedList"/>
    <dgm:cxn modelId="{D99F57AD-053B-49FF-997D-A4E1348BAE14}" type="presParOf" srcId="{B7BBA25C-239F-4FB1-9396-368B8E120674}" destId="{B669E775-D810-427C-96A2-1A646A6A3119}" srcOrd="6" destOrd="0" presId="urn:microsoft.com/office/officeart/2008/layout/VerticalCurvedList"/>
    <dgm:cxn modelId="{CD5603EE-CFD7-45B2-AF31-33B02131385A}" type="presParOf" srcId="{B669E775-D810-427C-96A2-1A646A6A3119}" destId="{5B73768D-17BA-456C-A68D-86F042C88269}" srcOrd="0" destOrd="0" presId="urn:microsoft.com/office/officeart/2008/layout/VerticalCurvedList"/>
    <dgm:cxn modelId="{C7545C6F-1C4F-4829-8B5B-76CE60905C5B}" type="presParOf" srcId="{B7BBA25C-239F-4FB1-9396-368B8E120674}" destId="{D27AC6F0-7869-4828-B3B3-52D3662E0D90}" srcOrd="7" destOrd="0" presId="urn:microsoft.com/office/officeart/2008/layout/VerticalCurvedList"/>
    <dgm:cxn modelId="{82DFEE88-2AC7-4F72-9F83-08D81F19106A}" type="presParOf" srcId="{B7BBA25C-239F-4FB1-9396-368B8E120674}" destId="{D584866C-C30D-4214-A249-8F8B40A3E937}" srcOrd="8" destOrd="0" presId="urn:microsoft.com/office/officeart/2008/layout/VerticalCurvedList"/>
    <dgm:cxn modelId="{6D905DEA-E192-4F9A-B406-A00BF03F4294}" type="presParOf" srcId="{D584866C-C30D-4214-A249-8F8B40A3E937}" destId="{F4A52934-6565-4E3C-8491-0AFD7060B968}" srcOrd="0" destOrd="0" presId="urn:microsoft.com/office/officeart/2008/layout/VerticalCurvedList"/>
    <dgm:cxn modelId="{2FA99239-A397-4281-B0A1-84C5CD78B641}" type="presParOf" srcId="{B7BBA25C-239F-4FB1-9396-368B8E120674}" destId="{EA598979-B56C-4947-AFE6-43585F126FDF}" srcOrd="9" destOrd="0" presId="urn:microsoft.com/office/officeart/2008/layout/VerticalCurvedList"/>
    <dgm:cxn modelId="{50A51402-DCE8-46DF-BA4C-3A21A3085149}" type="presParOf" srcId="{B7BBA25C-239F-4FB1-9396-368B8E120674}" destId="{BFA9DFEC-AD1F-4736-AFCF-96F4014CCA6C}" srcOrd="10" destOrd="0" presId="urn:microsoft.com/office/officeart/2008/layout/VerticalCurvedList"/>
    <dgm:cxn modelId="{BA23BD19-452C-442B-8144-98F154CC3AC0}" type="presParOf" srcId="{BFA9DFEC-AD1F-4736-AFCF-96F4014CCA6C}" destId="{1AA4D0C3-6373-4BA0-94DB-305A4F1D83E3}" srcOrd="0" destOrd="0" presId="urn:microsoft.com/office/officeart/2008/layout/VerticalCurvedList"/>
    <dgm:cxn modelId="{92EA05F5-E408-4309-822C-59232AFF6832}" type="presParOf" srcId="{B7BBA25C-239F-4FB1-9396-368B8E120674}" destId="{CEEFF856-1D1E-4F26-A8C3-102B6981A940}" srcOrd="11" destOrd="0" presId="urn:microsoft.com/office/officeart/2008/layout/VerticalCurvedList"/>
    <dgm:cxn modelId="{991559C2-B9CC-487D-940F-A91742ECA7F1}" type="presParOf" srcId="{B7BBA25C-239F-4FB1-9396-368B8E120674}" destId="{47C61CA8-0288-44D8-B7FE-20C108A34EE1}" srcOrd="12" destOrd="0" presId="urn:microsoft.com/office/officeart/2008/layout/VerticalCurvedList"/>
    <dgm:cxn modelId="{E2242672-72A2-4291-9603-41560774D8D7}" type="presParOf" srcId="{47C61CA8-0288-44D8-B7FE-20C108A34EE1}" destId="{FC6A7822-3EDC-4590-981C-E1E33E6BF7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ECD67A-87E1-4D0C-95EF-1E43A03D37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ABD1BF-6510-45ED-913D-1B3841FCEF02}">
      <dgm:prSet/>
      <dgm:spPr/>
      <dgm:t>
        <a:bodyPr/>
        <a:lstStyle/>
        <a:p>
          <a:pPr algn="ctr" rtl="0"/>
          <a:r>
            <a:rPr lang="pt-BR" b="1" dirty="0" smtClean="0"/>
            <a:t>Demonstrativo da Despesa com Pessoal – Segundo Quadrimestre 2014</a:t>
          </a:r>
          <a:endParaRPr lang="pt-BR" dirty="0"/>
        </a:p>
      </dgm:t>
    </dgm:pt>
    <dgm:pt modelId="{A6C0AE47-E775-4A84-91C0-6FE7AAB01397}" type="parTrans" cxnId="{3E62D4F2-E46E-4287-8292-A0BFFC241C98}">
      <dgm:prSet/>
      <dgm:spPr/>
      <dgm:t>
        <a:bodyPr/>
        <a:lstStyle/>
        <a:p>
          <a:endParaRPr lang="pt-BR"/>
        </a:p>
      </dgm:t>
    </dgm:pt>
    <dgm:pt modelId="{4AEE5E03-C7EA-42EF-A520-2A880B39F79D}" type="sibTrans" cxnId="{3E62D4F2-E46E-4287-8292-A0BFFC241C98}">
      <dgm:prSet/>
      <dgm:spPr/>
      <dgm:t>
        <a:bodyPr/>
        <a:lstStyle/>
        <a:p>
          <a:endParaRPr lang="pt-BR"/>
        </a:p>
      </dgm:t>
    </dgm:pt>
    <dgm:pt modelId="{B7AAC847-C8CE-4121-B415-3D2ACD5B70E8}" type="pres">
      <dgm:prSet presAssocID="{74ECD67A-87E1-4D0C-95EF-1E43A03D37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C5238B-D4F5-4A9A-AAA4-72BED6BB702B}" type="pres">
      <dgm:prSet presAssocID="{00ABD1BF-6510-45ED-913D-1B3841FCEF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A379464-3884-4A50-A460-11F89A2849EC}" type="presOf" srcId="{00ABD1BF-6510-45ED-913D-1B3841FCEF02}" destId="{E2C5238B-D4F5-4A9A-AAA4-72BED6BB702B}" srcOrd="0" destOrd="0" presId="urn:microsoft.com/office/officeart/2005/8/layout/vList2"/>
    <dgm:cxn modelId="{C0ECFDD6-C503-47CF-A6E5-F5DD4BEE6360}" type="presOf" srcId="{74ECD67A-87E1-4D0C-95EF-1E43A03D37A4}" destId="{B7AAC847-C8CE-4121-B415-3D2ACD5B70E8}" srcOrd="0" destOrd="0" presId="urn:microsoft.com/office/officeart/2005/8/layout/vList2"/>
    <dgm:cxn modelId="{3E62D4F2-E46E-4287-8292-A0BFFC241C98}" srcId="{74ECD67A-87E1-4D0C-95EF-1E43A03D37A4}" destId="{00ABD1BF-6510-45ED-913D-1B3841FCEF02}" srcOrd="0" destOrd="0" parTransId="{A6C0AE47-E775-4A84-91C0-6FE7AAB01397}" sibTransId="{4AEE5E03-C7EA-42EF-A520-2A880B39F79D}"/>
    <dgm:cxn modelId="{92739FF0-8E6E-4E10-A867-AA835012878B}" type="presParOf" srcId="{B7AAC847-C8CE-4121-B415-3D2ACD5B70E8}" destId="{E2C5238B-D4F5-4A9A-AAA4-72BED6BB70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EC9C5B-7334-4A14-A789-F7C7AD4DFC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0422B1-8B78-4ED9-92C6-1174CB04782E}">
      <dgm:prSet/>
      <dgm:spPr/>
      <dgm:t>
        <a:bodyPr/>
        <a:lstStyle/>
        <a:p>
          <a:pPr algn="ctr" rtl="0"/>
          <a:r>
            <a:rPr lang="pt-BR" b="1" u="sng" dirty="0" smtClean="0"/>
            <a:t>RECEITAS 01/05/2014 Á 31/08/2014</a:t>
          </a:r>
          <a:endParaRPr lang="pt-BR" dirty="0"/>
        </a:p>
      </dgm:t>
    </dgm:pt>
    <dgm:pt modelId="{A8ADD70B-32DA-4748-B761-2359B6C1ED82}" type="parTrans" cxnId="{07A09680-D70F-4DCD-B2DC-0957AF9F5F38}">
      <dgm:prSet/>
      <dgm:spPr/>
      <dgm:t>
        <a:bodyPr/>
        <a:lstStyle/>
        <a:p>
          <a:endParaRPr lang="pt-BR"/>
        </a:p>
      </dgm:t>
    </dgm:pt>
    <dgm:pt modelId="{6A8BC6AB-6E03-4C00-AC9A-90EA765FD8EF}" type="sibTrans" cxnId="{07A09680-D70F-4DCD-B2DC-0957AF9F5F38}">
      <dgm:prSet/>
      <dgm:spPr/>
      <dgm:t>
        <a:bodyPr/>
        <a:lstStyle/>
        <a:p>
          <a:endParaRPr lang="pt-BR"/>
        </a:p>
      </dgm:t>
    </dgm:pt>
    <dgm:pt modelId="{5AC15052-5C07-4E94-B77C-1DF535ED8E96}" type="pres">
      <dgm:prSet presAssocID="{66EC9C5B-7334-4A14-A789-F7C7AD4DFC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7AD83D-2CFE-4EA4-AE08-7CFB4FA539C8}" type="pres">
      <dgm:prSet presAssocID="{A70422B1-8B78-4ED9-92C6-1174CB0478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A48238-8C51-4CF3-BBF5-C78035FFCC0D}" type="presOf" srcId="{A70422B1-8B78-4ED9-92C6-1174CB04782E}" destId="{727AD83D-2CFE-4EA4-AE08-7CFB4FA539C8}" srcOrd="0" destOrd="0" presId="urn:microsoft.com/office/officeart/2005/8/layout/vList2"/>
    <dgm:cxn modelId="{07A09680-D70F-4DCD-B2DC-0957AF9F5F38}" srcId="{66EC9C5B-7334-4A14-A789-F7C7AD4DFCA7}" destId="{A70422B1-8B78-4ED9-92C6-1174CB04782E}" srcOrd="0" destOrd="0" parTransId="{A8ADD70B-32DA-4748-B761-2359B6C1ED82}" sibTransId="{6A8BC6AB-6E03-4C00-AC9A-90EA765FD8EF}"/>
    <dgm:cxn modelId="{E6C49C6F-D219-4271-A909-0953EF076C2A}" type="presOf" srcId="{66EC9C5B-7334-4A14-A789-F7C7AD4DFCA7}" destId="{5AC15052-5C07-4E94-B77C-1DF535ED8E96}" srcOrd="0" destOrd="0" presId="urn:microsoft.com/office/officeart/2005/8/layout/vList2"/>
    <dgm:cxn modelId="{3F7A3B60-4D62-4941-9C8D-A2920BF53F5F}" type="presParOf" srcId="{5AC15052-5C07-4E94-B77C-1DF535ED8E96}" destId="{727AD83D-2CFE-4EA4-AE08-7CFB4FA539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F99027-1779-40A1-93E1-ADBF2C0FDB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26E94B-3053-45C4-9ED8-184E5457BDDE}">
      <dgm:prSet/>
      <dgm:spPr/>
      <dgm:t>
        <a:bodyPr/>
        <a:lstStyle/>
        <a:p>
          <a:pPr rtl="0"/>
          <a:endParaRPr lang="pt-BR" dirty="0"/>
        </a:p>
      </dgm:t>
    </dgm:pt>
    <dgm:pt modelId="{AD9DC815-5F64-4A37-8F02-E5C4A0D945D6}" type="parTrans" cxnId="{7FC22BAC-FD32-43C9-8B61-07BE0C127EA9}">
      <dgm:prSet/>
      <dgm:spPr/>
      <dgm:t>
        <a:bodyPr/>
        <a:lstStyle/>
        <a:p>
          <a:endParaRPr lang="pt-BR"/>
        </a:p>
      </dgm:t>
    </dgm:pt>
    <dgm:pt modelId="{70D84D21-5E22-4B3E-9576-724F714A9526}" type="sibTrans" cxnId="{7FC22BAC-FD32-43C9-8B61-07BE0C127EA9}">
      <dgm:prSet/>
      <dgm:spPr/>
      <dgm:t>
        <a:bodyPr/>
        <a:lstStyle/>
        <a:p>
          <a:endParaRPr lang="pt-BR"/>
        </a:p>
      </dgm:t>
    </dgm:pt>
    <dgm:pt modelId="{8208DFF0-DE46-49A5-9D5F-ED270B37427E}">
      <dgm:prSet/>
      <dgm:spPr/>
      <dgm:t>
        <a:bodyPr/>
        <a:lstStyle/>
        <a:p>
          <a:pPr rtl="0"/>
          <a:endParaRPr lang="pt-BR" dirty="0"/>
        </a:p>
      </dgm:t>
    </dgm:pt>
    <dgm:pt modelId="{3A56EE25-DFEB-4290-8285-66CCE83BB283}" type="parTrans" cxnId="{315669DC-4861-4DA4-8618-666DD963FD2E}">
      <dgm:prSet/>
      <dgm:spPr/>
      <dgm:t>
        <a:bodyPr/>
        <a:lstStyle/>
        <a:p>
          <a:endParaRPr lang="pt-BR"/>
        </a:p>
      </dgm:t>
    </dgm:pt>
    <dgm:pt modelId="{69797120-A635-4524-949D-BDD69F6C45D7}" type="sibTrans" cxnId="{315669DC-4861-4DA4-8618-666DD963FD2E}">
      <dgm:prSet/>
      <dgm:spPr/>
      <dgm:t>
        <a:bodyPr/>
        <a:lstStyle/>
        <a:p>
          <a:endParaRPr lang="pt-BR"/>
        </a:p>
      </dgm:t>
    </dgm:pt>
    <dgm:pt modelId="{F86CA88C-C3A8-4F06-99C3-6F1254296F2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400" dirty="0" smtClean="0">
              <a:latin typeface="Arial" pitchFamily="34" charset="0"/>
              <a:cs typeface="Arial" pitchFamily="34" charset="0"/>
            </a:rPr>
            <a:t>IPTU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D56757F7-30A2-4303-9359-39E56B4178BD}" type="parTrans" cxnId="{F900C38B-24DF-4D89-AF19-0BADE5101733}">
      <dgm:prSet/>
      <dgm:spPr/>
      <dgm:t>
        <a:bodyPr/>
        <a:lstStyle/>
        <a:p>
          <a:endParaRPr lang="pt-BR"/>
        </a:p>
      </dgm:t>
    </dgm:pt>
    <dgm:pt modelId="{592E683C-2998-404C-87E0-12C9893586B9}" type="sibTrans" cxnId="{F900C38B-24DF-4D89-AF19-0BADE5101733}">
      <dgm:prSet/>
      <dgm:spPr/>
      <dgm:t>
        <a:bodyPr/>
        <a:lstStyle/>
        <a:p>
          <a:endParaRPr lang="pt-BR"/>
        </a:p>
      </dgm:t>
    </dgm:pt>
    <dgm:pt modelId="{62CCEEEA-1D54-47E9-8068-7A5989EE418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400" dirty="0" smtClean="0">
              <a:latin typeface="Arial" pitchFamily="34" charset="0"/>
              <a:cs typeface="Arial" pitchFamily="34" charset="0"/>
            </a:rPr>
            <a:t>IRRF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EADE16FB-A7D6-4452-B797-C0F1B6CB9CD5}" type="parTrans" cxnId="{1506F67B-E0B3-4F50-952A-4F30274AA3FB}">
      <dgm:prSet/>
      <dgm:spPr/>
      <dgm:t>
        <a:bodyPr/>
        <a:lstStyle/>
        <a:p>
          <a:endParaRPr lang="pt-BR"/>
        </a:p>
      </dgm:t>
    </dgm:pt>
    <dgm:pt modelId="{4896683E-C373-4F41-83A8-34F98B4647AB}" type="sibTrans" cxnId="{1506F67B-E0B3-4F50-952A-4F30274AA3FB}">
      <dgm:prSet/>
      <dgm:spPr/>
      <dgm:t>
        <a:bodyPr/>
        <a:lstStyle/>
        <a:p>
          <a:endParaRPr lang="pt-BR"/>
        </a:p>
      </dgm:t>
    </dgm:pt>
    <dgm:pt modelId="{5BC9A308-EEF4-4D95-B080-772AFD4524F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400" dirty="0" smtClean="0">
              <a:latin typeface="Arial" pitchFamily="34" charset="0"/>
              <a:cs typeface="Arial" pitchFamily="34" charset="0"/>
            </a:rPr>
            <a:t>ITBI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8969DF1D-C791-4C74-9546-8EB96BC6F8DD}" type="parTrans" cxnId="{98D47BCF-FF14-4E92-992E-BA5BABA29D5B}">
      <dgm:prSet/>
      <dgm:spPr/>
      <dgm:t>
        <a:bodyPr/>
        <a:lstStyle/>
        <a:p>
          <a:endParaRPr lang="pt-BR"/>
        </a:p>
      </dgm:t>
    </dgm:pt>
    <dgm:pt modelId="{3085DFB0-9337-4CD6-AAB7-66E64F8E295F}" type="sibTrans" cxnId="{98D47BCF-FF14-4E92-992E-BA5BABA29D5B}">
      <dgm:prSet/>
      <dgm:spPr/>
      <dgm:t>
        <a:bodyPr/>
        <a:lstStyle/>
        <a:p>
          <a:endParaRPr lang="pt-BR"/>
        </a:p>
      </dgm:t>
    </dgm:pt>
    <dgm:pt modelId="{3F9AF37C-074A-4F2F-8DF8-1809B4FE40D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400" dirty="0" smtClean="0">
              <a:latin typeface="Arial" pitchFamily="34" charset="0"/>
              <a:cs typeface="Arial" pitchFamily="34" charset="0"/>
            </a:rPr>
            <a:t>ISS – PRÓPRIO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81D08AB2-274B-4F5A-BF7F-FF85CFA5794C}" type="parTrans" cxnId="{9C93A556-062C-4797-A560-BD9598B9CDA4}">
      <dgm:prSet/>
      <dgm:spPr/>
      <dgm:t>
        <a:bodyPr/>
        <a:lstStyle/>
        <a:p>
          <a:endParaRPr lang="pt-BR"/>
        </a:p>
      </dgm:t>
    </dgm:pt>
    <dgm:pt modelId="{B2ABCAC2-AC32-434D-8EAC-B0F0AE772BDC}" type="sibTrans" cxnId="{9C93A556-062C-4797-A560-BD9598B9CDA4}">
      <dgm:prSet/>
      <dgm:spPr/>
      <dgm:t>
        <a:bodyPr/>
        <a:lstStyle/>
        <a:p>
          <a:endParaRPr lang="pt-BR"/>
        </a:p>
      </dgm:t>
    </dgm:pt>
    <dgm:pt modelId="{B5440DF7-CBA1-48BD-9DE0-3EB6F99D11E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400" dirty="0" smtClean="0">
              <a:latin typeface="Arial" pitchFamily="34" charset="0"/>
              <a:cs typeface="Arial" pitchFamily="34" charset="0"/>
            </a:rPr>
            <a:t>ISS – SIMPLES NACIONAL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E0F92284-7AC6-408F-B319-759F5079941A}" type="parTrans" cxnId="{BAA1B4AC-C4CB-46E3-9286-69096EC24A26}">
      <dgm:prSet/>
      <dgm:spPr/>
      <dgm:t>
        <a:bodyPr/>
        <a:lstStyle/>
        <a:p>
          <a:endParaRPr lang="pt-BR"/>
        </a:p>
      </dgm:t>
    </dgm:pt>
    <dgm:pt modelId="{020B1994-28E4-49D6-A014-FD914082CDF4}" type="sibTrans" cxnId="{BAA1B4AC-C4CB-46E3-9286-69096EC24A26}">
      <dgm:prSet/>
      <dgm:spPr/>
      <dgm:t>
        <a:bodyPr/>
        <a:lstStyle/>
        <a:p>
          <a:endParaRPr lang="pt-BR"/>
        </a:p>
      </dgm:t>
    </dgm:pt>
    <dgm:pt modelId="{4D2EF79D-C9E6-43A4-AE1E-5C901113A89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400" dirty="0" smtClean="0">
              <a:latin typeface="Arial" pitchFamily="34" charset="0"/>
              <a:cs typeface="Arial" pitchFamily="34" charset="0"/>
            </a:rPr>
            <a:t>E OUTROS IMPOSTOS</a:t>
          </a:r>
          <a:endParaRPr lang="pt-BR" sz="2400" dirty="0">
            <a:latin typeface="Arial" pitchFamily="34" charset="0"/>
            <a:cs typeface="Arial" pitchFamily="34" charset="0"/>
          </a:endParaRPr>
        </a:p>
      </dgm:t>
    </dgm:pt>
    <dgm:pt modelId="{3E10B476-1CCA-4E18-9B9F-C6DE17E7B76E}" type="parTrans" cxnId="{CBFE4300-75BF-4A57-81E6-29884D533185}">
      <dgm:prSet/>
      <dgm:spPr/>
      <dgm:t>
        <a:bodyPr/>
        <a:lstStyle/>
        <a:p>
          <a:endParaRPr lang="pt-BR"/>
        </a:p>
      </dgm:t>
    </dgm:pt>
    <dgm:pt modelId="{2A2AD616-D39B-4EAC-986E-B0483D72E1EC}" type="sibTrans" cxnId="{CBFE4300-75BF-4A57-81E6-29884D533185}">
      <dgm:prSet/>
      <dgm:spPr/>
      <dgm:t>
        <a:bodyPr/>
        <a:lstStyle/>
        <a:p>
          <a:endParaRPr lang="pt-BR"/>
        </a:p>
      </dgm:t>
    </dgm:pt>
    <dgm:pt modelId="{BD6BA4C1-6B61-42CE-9513-EB6BA5FC3FFC}">
      <dgm:prSet custT="1"/>
      <dgm:spPr/>
      <dgm:t>
        <a:bodyPr/>
        <a:lstStyle/>
        <a:p>
          <a:r>
            <a:rPr lang="pt-BR" sz="2400" b="1" dirty="0" smtClean="0">
              <a:latin typeface="Arial" pitchFamily="34" charset="0"/>
              <a:cs typeface="Arial" pitchFamily="34" charset="0"/>
            </a:rPr>
            <a:t>ARRECADAÇÃO DE IMPOSTOS</a:t>
          </a:r>
          <a:endParaRPr lang="pt-BR" sz="2400" b="1" dirty="0">
            <a:latin typeface="Arial" pitchFamily="34" charset="0"/>
            <a:cs typeface="Arial" pitchFamily="34" charset="0"/>
          </a:endParaRPr>
        </a:p>
      </dgm:t>
    </dgm:pt>
    <dgm:pt modelId="{2C6EC875-7054-4EF1-8B7A-565711874B44}" type="parTrans" cxnId="{A31E1309-0A10-47E3-BC77-F7C4E25E496A}">
      <dgm:prSet/>
      <dgm:spPr/>
      <dgm:t>
        <a:bodyPr/>
        <a:lstStyle/>
        <a:p>
          <a:endParaRPr lang="pt-BR"/>
        </a:p>
      </dgm:t>
    </dgm:pt>
    <dgm:pt modelId="{9AF3783D-CF71-41C9-A426-0C3FF5CED278}" type="sibTrans" cxnId="{A31E1309-0A10-47E3-BC77-F7C4E25E496A}">
      <dgm:prSet/>
      <dgm:spPr/>
      <dgm:t>
        <a:bodyPr/>
        <a:lstStyle/>
        <a:p>
          <a:endParaRPr lang="pt-BR"/>
        </a:p>
      </dgm:t>
    </dgm:pt>
    <dgm:pt modelId="{0B4BD7FD-2B43-4BEE-B279-33C1A7A24C5E}" type="pres">
      <dgm:prSet presAssocID="{8FF99027-1779-40A1-93E1-ADBF2C0FDB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D78DA8C-6343-4412-B8B5-1CF804ECC566}" type="pres">
      <dgm:prSet presAssocID="{A926E94B-3053-45C4-9ED8-184E5457BDDE}" presName="composite" presStyleCnt="0"/>
      <dgm:spPr/>
    </dgm:pt>
    <dgm:pt modelId="{545556E9-9A66-48CA-A54A-0827A6CADCA4}" type="pres">
      <dgm:prSet presAssocID="{A926E94B-3053-45C4-9ED8-184E5457BDD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186191-4FBD-482E-A49E-62B1744B161D}" type="pres">
      <dgm:prSet presAssocID="{A926E94B-3053-45C4-9ED8-184E5457BDD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59CF07-EB37-459A-983D-D8E06F5EE65F}" type="pres">
      <dgm:prSet presAssocID="{70D84D21-5E22-4B3E-9576-724F714A9526}" presName="sp" presStyleCnt="0"/>
      <dgm:spPr/>
    </dgm:pt>
    <dgm:pt modelId="{9B72814E-8BBE-4D4F-B48B-BFBE8177B313}" type="pres">
      <dgm:prSet presAssocID="{8208DFF0-DE46-49A5-9D5F-ED270B37427E}" presName="composite" presStyleCnt="0"/>
      <dgm:spPr/>
    </dgm:pt>
    <dgm:pt modelId="{AE63F583-8BA1-4826-B68E-3E9B951F37C1}" type="pres">
      <dgm:prSet presAssocID="{8208DFF0-DE46-49A5-9D5F-ED270B37427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284429-843B-4EC4-865F-F5A0646FA0B6}" type="pres">
      <dgm:prSet presAssocID="{8208DFF0-DE46-49A5-9D5F-ED270B37427E}" presName="descendantText" presStyleLbl="alignAcc1" presStyleIdx="1" presStyleCnt="2" custScaleY="1615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A1B4AC-C4CB-46E3-9286-69096EC24A26}" srcId="{8208DFF0-DE46-49A5-9D5F-ED270B37427E}" destId="{B5440DF7-CBA1-48BD-9DE0-3EB6F99D11EE}" srcOrd="4" destOrd="0" parTransId="{E0F92284-7AC6-408F-B319-759F5079941A}" sibTransId="{020B1994-28E4-49D6-A014-FD914082CDF4}"/>
    <dgm:cxn modelId="{1506F67B-E0B3-4F50-952A-4F30274AA3FB}" srcId="{8208DFF0-DE46-49A5-9D5F-ED270B37427E}" destId="{62CCEEEA-1D54-47E9-8068-7A5989EE4188}" srcOrd="1" destOrd="0" parTransId="{EADE16FB-A7D6-4452-B797-C0F1B6CB9CD5}" sibTransId="{4896683E-C373-4F41-83A8-34F98B4647AB}"/>
    <dgm:cxn modelId="{C6D0A285-49E6-4A80-B136-C778B78AC542}" type="presOf" srcId="{3F9AF37C-074A-4F2F-8DF8-1809B4FE40D9}" destId="{EE284429-843B-4EC4-865F-F5A0646FA0B6}" srcOrd="0" destOrd="3" presId="urn:microsoft.com/office/officeart/2005/8/layout/chevron2"/>
    <dgm:cxn modelId="{52AE2CE1-4FC3-4F1B-A623-02F352CD5A97}" type="presOf" srcId="{62CCEEEA-1D54-47E9-8068-7A5989EE4188}" destId="{EE284429-843B-4EC4-865F-F5A0646FA0B6}" srcOrd="0" destOrd="1" presId="urn:microsoft.com/office/officeart/2005/8/layout/chevron2"/>
    <dgm:cxn modelId="{315669DC-4861-4DA4-8618-666DD963FD2E}" srcId="{8FF99027-1779-40A1-93E1-ADBF2C0FDB03}" destId="{8208DFF0-DE46-49A5-9D5F-ED270B37427E}" srcOrd="1" destOrd="0" parTransId="{3A56EE25-DFEB-4290-8285-66CCE83BB283}" sibTransId="{69797120-A635-4524-949D-BDD69F6C45D7}"/>
    <dgm:cxn modelId="{F80203E3-CC0E-469E-AB78-3E164E4D766B}" type="presOf" srcId="{8FF99027-1779-40A1-93E1-ADBF2C0FDB03}" destId="{0B4BD7FD-2B43-4BEE-B279-33C1A7A24C5E}" srcOrd="0" destOrd="0" presId="urn:microsoft.com/office/officeart/2005/8/layout/chevron2"/>
    <dgm:cxn modelId="{343F90FB-FB7A-4027-933C-7C32E10026B8}" type="presOf" srcId="{A926E94B-3053-45C4-9ED8-184E5457BDDE}" destId="{545556E9-9A66-48CA-A54A-0827A6CADCA4}" srcOrd="0" destOrd="0" presId="urn:microsoft.com/office/officeart/2005/8/layout/chevron2"/>
    <dgm:cxn modelId="{DF7EA5CE-E1C8-4A15-81AF-CCFB46E4238D}" type="presOf" srcId="{8208DFF0-DE46-49A5-9D5F-ED270B37427E}" destId="{AE63F583-8BA1-4826-B68E-3E9B951F37C1}" srcOrd="0" destOrd="0" presId="urn:microsoft.com/office/officeart/2005/8/layout/chevron2"/>
    <dgm:cxn modelId="{7FC22BAC-FD32-43C9-8B61-07BE0C127EA9}" srcId="{8FF99027-1779-40A1-93E1-ADBF2C0FDB03}" destId="{A926E94B-3053-45C4-9ED8-184E5457BDDE}" srcOrd="0" destOrd="0" parTransId="{AD9DC815-5F64-4A37-8F02-E5C4A0D945D6}" sibTransId="{70D84D21-5E22-4B3E-9576-724F714A9526}"/>
    <dgm:cxn modelId="{243CA995-465F-4527-BC47-A30096F82AB1}" type="presOf" srcId="{F86CA88C-C3A8-4F06-99C3-6F1254296F29}" destId="{EE284429-843B-4EC4-865F-F5A0646FA0B6}" srcOrd="0" destOrd="0" presId="urn:microsoft.com/office/officeart/2005/8/layout/chevron2"/>
    <dgm:cxn modelId="{AD4DF425-3DB4-4967-A183-6901D5B730FC}" type="presOf" srcId="{5BC9A308-EEF4-4D95-B080-772AFD4524FC}" destId="{EE284429-843B-4EC4-865F-F5A0646FA0B6}" srcOrd="0" destOrd="2" presId="urn:microsoft.com/office/officeart/2005/8/layout/chevron2"/>
    <dgm:cxn modelId="{089467D7-FD68-4935-B51D-B057FDEFDFB5}" type="presOf" srcId="{4D2EF79D-C9E6-43A4-AE1E-5C901113A892}" destId="{EE284429-843B-4EC4-865F-F5A0646FA0B6}" srcOrd="0" destOrd="5" presId="urn:microsoft.com/office/officeart/2005/8/layout/chevron2"/>
    <dgm:cxn modelId="{98D47BCF-FF14-4E92-992E-BA5BABA29D5B}" srcId="{8208DFF0-DE46-49A5-9D5F-ED270B37427E}" destId="{5BC9A308-EEF4-4D95-B080-772AFD4524FC}" srcOrd="2" destOrd="0" parTransId="{8969DF1D-C791-4C74-9546-8EB96BC6F8DD}" sibTransId="{3085DFB0-9337-4CD6-AAB7-66E64F8E295F}"/>
    <dgm:cxn modelId="{6743D6EF-7FD7-489C-87D2-BEA82698183C}" type="presOf" srcId="{B5440DF7-CBA1-48BD-9DE0-3EB6F99D11EE}" destId="{EE284429-843B-4EC4-865F-F5A0646FA0B6}" srcOrd="0" destOrd="4" presId="urn:microsoft.com/office/officeart/2005/8/layout/chevron2"/>
    <dgm:cxn modelId="{F49EBE8A-6663-49D4-8900-E5167CA57D4E}" type="presOf" srcId="{BD6BA4C1-6B61-42CE-9513-EB6BA5FC3FFC}" destId="{59186191-4FBD-482E-A49E-62B1744B161D}" srcOrd="0" destOrd="0" presId="urn:microsoft.com/office/officeart/2005/8/layout/chevron2"/>
    <dgm:cxn modelId="{CBFE4300-75BF-4A57-81E6-29884D533185}" srcId="{8208DFF0-DE46-49A5-9D5F-ED270B37427E}" destId="{4D2EF79D-C9E6-43A4-AE1E-5C901113A892}" srcOrd="5" destOrd="0" parTransId="{3E10B476-1CCA-4E18-9B9F-C6DE17E7B76E}" sibTransId="{2A2AD616-D39B-4EAC-986E-B0483D72E1EC}"/>
    <dgm:cxn modelId="{A31E1309-0A10-47E3-BC77-F7C4E25E496A}" srcId="{A926E94B-3053-45C4-9ED8-184E5457BDDE}" destId="{BD6BA4C1-6B61-42CE-9513-EB6BA5FC3FFC}" srcOrd="0" destOrd="0" parTransId="{2C6EC875-7054-4EF1-8B7A-565711874B44}" sibTransId="{9AF3783D-CF71-41C9-A426-0C3FF5CED278}"/>
    <dgm:cxn modelId="{F900C38B-24DF-4D89-AF19-0BADE5101733}" srcId="{8208DFF0-DE46-49A5-9D5F-ED270B37427E}" destId="{F86CA88C-C3A8-4F06-99C3-6F1254296F29}" srcOrd="0" destOrd="0" parTransId="{D56757F7-30A2-4303-9359-39E56B4178BD}" sibTransId="{592E683C-2998-404C-87E0-12C9893586B9}"/>
    <dgm:cxn modelId="{9C93A556-062C-4797-A560-BD9598B9CDA4}" srcId="{8208DFF0-DE46-49A5-9D5F-ED270B37427E}" destId="{3F9AF37C-074A-4F2F-8DF8-1809B4FE40D9}" srcOrd="3" destOrd="0" parTransId="{81D08AB2-274B-4F5A-BF7F-FF85CFA5794C}" sibTransId="{B2ABCAC2-AC32-434D-8EAC-B0F0AE772BDC}"/>
    <dgm:cxn modelId="{168B862D-1569-4615-AAC4-205CF2E8EBB4}" type="presParOf" srcId="{0B4BD7FD-2B43-4BEE-B279-33C1A7A24C5E}" destId="{0D78DA8C-6343-4412-B8B5-1CF804ECC566}" srcOrd="0" destOrd="0" presId="urn:microsoft.com/office/officeart/2005/8/layout/chevron2"/>
    <dgm:cxn modelId="{D6D398A0-1749-4821-8646-DAD533FAAA08}" type="presParOf" srcId="{0D78DA8C-6343-4412-B8B5-1CF804ECC566}" destId="{545556E9-9A66-48CA-A54A-0827A6CADCA4}" srcOrd="0" destOrd="0" presId="urn:microsoft.com/office/officeart/2005/8/layout/chevron2"/>
    <dgm:cxn modelId="{715B41ED-D473-40D9-975B-BA5972C8F065}" type="presParOf" srcId="{0D78DA8C-6343-4412-B8B5-1CF804ECC566}" destId="{59186191-4FBD-482E-A49E-62B1744B161D}" srcOrd="1" destOrd="0" presId="urn:microsoft.com/office/officeart/2005/8/layout/chevron2"/>
    <dgm:cxn modelId="{567E3EF6-A447-4C6E-B14F-EA9F5A86E489}" type="presParOf" srcId="{0B4BD7FD-2B43-4BEE-B279-33C1A7A24C5E}" destId="{7B59CF07-EB37-459A-983D-D8E06F5EE65F}" srcOrd="1" destOrd="0" presId="urn:microsoft.com/office/officeart/2005/8/layout/chevron2"/>
    <dgm:cxn modelId="{C054032C-3E2E-4546-A08B-927B6DE31358}" type="presParOf" srcId="{0B4BD7FD-2B43-4BEE-B279-33C1A7A24C5E}" destId="{9B72814E-8BBE-4D4F-B48B-BFBE8177B313}" srcOrd="2" destOrd="0" presId="urn:microsoft.com/office/officeart/2005/8/layout/chevron2"/>
    <dgm:cxn modelId="{533C9923-BD5A-43CC-A2D2-DA415D7EC68A}" type="presParOf" srcId="{9B72814E-8BBE-4D4F-B48B-BFBE8177B313}" destId="{AE63F583-8BA1-4826-B68E-3E9B951F37C1}" srcOrd="0" destOrd="0" presId="urn:microsoft.com/office/officeart/2005/8/layout/chevron2"/>
    <dgm:cxn modelId="{4F1B62EE-681F-4743-8C56-A4B71B881FB7}" type="presParOf" srcId="{9B72814E-8BBE-4D4F-B48B-BFBE8177B313}" destId="{EE284429-843B-4EC4-865F-F5A0646FA0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A6E24B-5418-4B71-912A-BCA423C3E6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2C6029-E718-4E95-AC0C-A5586984A907}">
      <dgm:prSet/>
      <dgm:spPr/>
      <dgm:t>
        <a:bodyPr/>
        <a:lstStyle/>
        <a:p>
          <a:pPr algn="ctr" rtl="0"/>
          <a:r>
            <a:rPr lang="pt-BR" b="1" u="sng" dirty="0" smtClean="0"/>
            <a:t>RECEITAS 01/01/2014 Á 30/06/2014</a:t>
          </a:r>
          <a:endParaRPr lang="pt-BR" dirty="0"/>
        </a:p>
      </dgm:t>
    </dgm:pt>
    <dgm:pt modelId="{0D607085-76AC-4164-8FDA-18011ED03F97}" type="parTrans" cxnId="{0D6DA73D-7332-4772-A986-F8EB25A837AB}">
      <dgm:prSet/>
      <dgm:spPr/>
      <dgm:t>
        <a:bodyPr/>
        <a:lstStyle/>
        <a:p>
          <a:endParaRPr lang="pt-BR"/>
        </a:p>
      </dgm:t>
    </dgm:pt>
    <dgm:pt modelId="{94F7B273-9A08-4F88-8E50-4ED5A025A9F2}" type="sibTrans" cxnId="{0D6DA73D-7332-4772-A986-F8EB25A837AB}">
      <dgm:prSet/>
      <dgm:spPr/>
      <dgm:t>
        <a:bodyPr/>
        <a:lstStyle/>
        <a:p>
          <a:endParaRPr lang="pt-BR"/>
        </a:p>
      </dgm:t>
    </dgm:pt>
    <dgm:pt modelId="{0BC8B1CA-FF07-42CF-BE01-FFC2D82E94C7}" type="pres">
      <dgm:prSet presAssocID="{4FA6E24B-5418-4B71-912A-BCA423C3E6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2B534A-2FC7-4982-B746-2D11C91CA235}" type="pres">
      <dgm:prSet presAssocID="{C92C6029-E718-4E95-AC0C-A5586984A9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6DA73D-7332-4772-A986-F8EB25A837AB}" srcId="{4FA6E24B-5418-4B71-912A-BCA423C3E64E}" destId="{C92C6029-E718-4E95-AC0C-A5586984A907}" srcOrd="0" destOrd="0" parTransId="{0D607085-76AC-4164-8FDA-18011ED03F97}" sibTransId="{94F7B273-9A08-4F88-8E50-4ED5A025A9F2}"/>
    <dgm:cxn modelId="{DA732C41-0B5B-409E-B365-2613E5E2B6FC}" type="presOf" srcId="{4FA6E24B-5418-4B71-912A-BCA423C3E64E}" destId="{0BC8B1CA-FF07-42CF-BE01-FFC2D82E94C7}" srcOrd="0" destOrd="0" presId="urn:microsoft.com/office/officeart/2005/8/layout/vList2"/>
    <dgm:cxn modelId="{36D563B2-43CD-4C3C-818A-E96C4194D584}" type="presOf" srcId="{C92C6029-E718-4E95-AC0C-A5586984A907}" destId="{3C2B534A-2FC7-4982-B746-2D11C91CA235}" srcOrd="0" destOrd="0" presId="urn:microsoft.com/office/officeart/2005/8/layout/vList2"/>
    <dgm:cxn modelId="{BE2D7676-1E70-4495-8E0D-1EC3002BDFB1}" type="presParOf" srcId="{0BC8B1CA-FF07-42CF-BE01-FFC2D82E94C7}" destId="{3C2B534A-2FC7-4982-B746-2D11C91CA2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369A8-F90F-4E95-8009-59086EB49519}">
      <dsp:nvSpPr>
        <dsp:cNvPr id="0" name=""/>
        <dsp:cNvSpPr/>
      </dsp:nvSpPr>
      <dsp:spPr>
        <a:xfrm>
          <a:off x="0" y="11654"/>
          <a:ext cx="7498080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1"/>
              </a:solidFill>
            </a:rPr>
            <a:t>CONSELHO MUNICIPAL DE SAÚDE</a:t>
          </a:r>
          <a:br>
            <a:rPr lang="pt-BR" sz="2900" kern="1200" dirty="0" smtClean="0">
              <a:solidFill>
                <a:schemeClr val="tx1"/>
              </a:solidFill>
            </a:rPr>
          </a:br>
          <a:r>
            <a:rPr lang="pt-BR" sz="2900" kern="1200" dirty="0" smtClean="0">
              <a:solidFill>
                <a:schemeClr val="tx1"/>
              </a:solidFill>
            </a:rPr>
            <a:t>PARECIS-RO</a:t>
          </a:r>
          <a:endParaRPr lang="pt-BR" sz="2900" kern="1200" dirty="0">
            <a:solidFill>
              <a:schemeClr val="tx1"/>
            </a:solidFill>
          </a:endParaRPr>
        </a:p>
      </dsp:txBody>
      <dsp:txXfrm>
        <a:off x="54659" y="66313"/>
        <a:ext cx="7388762" cy="10103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9481D-F703-4534-B013-91558101EC17}">
      <dsp:nvSpPr>
        <dsp:cNvPr id="0" name=""/>
        <dsp:cNvSpPr/>
      </dsp:nvSpPr>
      <dsp:spPr>
        <a:xfrm>
          <a:off x="0" y="0"/>
          <a:ext cx="7786742" cy="1991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RELATÓRIO DETALHADO QUADRIMESTRAL   </a:t>
          </a:r>
          <a:r>
            <a:rPr lang="pt-BR" sz="2400" b="1" kern="1200" dirty="0" smtClean="0">
              <a:latin typeface="Arial" pitchFamily="34" charset="0"/>
              <a:cs typeface="Arial" pitchFamily="34" charset="0"/>
            </a:rPr>
            <a:t>2º</a:t>
          </a:r>
          <a:r>
            <a:rPr lang="pt-BR" sz="2400" b="1" kern="1200" dirty="0" smtClean="0"/>
            <a:t> QUADRIMESTRE DO EXERCÍCIO DE 2014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Audiência Pública</a:t>
          </a:r>
          <a:endParaRPr lang="pt-BR" sz="2400" kern="1200" dirty="0"/>
        </a:p>
      </dsp:txBody>
      <dsp:txXfrm>
        <a:off x="0" y="0"/>
        <a:ext cx="7786742" cy="19917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C05D7-6E56-4785-9DEA-A3ABE3502499}">
      <dsp:nvSpPr>
        <dsp:cNvPr id="0" name=""/>
        <dsp:cNvSpPr/>
      </dsp:nvSpPr>
      <dsp:spPr>
        <a:xfrm>
          <a:off x="0" y="539"/>
          <a:ext cx="749808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PROCEDIMENTOS REALIZADOS PELA VISA- VIGILANCIA SANITÁRIA MAIO  A  AGOSTO 2014</a:t>
          </a:r>
          <a:endParaRPr lang="pt-BR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744" y="56283"/>
        <a:ext cx="7386592" cy="10304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5239D-F336-4AB0-BC71-14FE10A35231}">
      <dsp:nvSpPr>
        <dsp:cNvPr id="0" name=""/>
        <dsp:cNvSpPr/>
      </dsp:nvSpPr>
      <dsp:spPr>
        <a:xfrm>
          <a:off x="0" y="8905"/>
          <a:ext cx="7498080" cy="104832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PROCEDIMENTOS  REALIZADOS PELO SETOR DE ENDEMIAS- MALARIA, DENGUE E MALARIA -  MAIO  A  AGOSTO 2014</a:t>
          </a:r>
          <a:endParaRPr lang="pt-B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175" y="60080"/>
        <a:ext cx="7395730" cy="9459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96ED4-0670-41D3-A5D5-E1F2FE10F76D}">
      <dsp:nvSpPr>
        <dsp:cNvPr id="0" name=""/>
        <dsp:cNvSpPr/>
      </dsp:nvSpPr>
      <dsp:spPr>
        <a:xfrm>
          <a:off x="0" y="539"/>
          <a:ext cx="7240848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COBERTURAS VACINAIS (IMUNOBIOLÓGICOS) – DOSES APLICADAS DE MAIO A AGOSTO 2014</a:t>
          </a:r>
          <a:endParaRPr lang="pt-BR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744" y="56283"/>
        <a:ext cx="7129360" cy="103043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D3EC2-D104-4007-A1DB-427368A54827}">
      <dsp:nvSpPr>
        <dsp:cNvPr id="0" name=""/>
        <dsp:cNvSpPr/>
      </dsp:nvSpPr>
      <dsp:spPr>
        <a:xfrm>
          <a:off x="0" y="62639"/>
          <a:ext cx="4023360" cy="514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VACINAÇÃO TRÍPLICE DPT,</a:t>
          </a:r>
          <a:endParaRPr lang="pt-BR" sz="2200" kern="1200" dirty="0"/>
        </a:p>
      </dsp:txBody>
      <dsp:txXfrm>
        <a:off x="25130" y="87769"/>
        <a:ext cx="3973100" cy="46454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026CA-4058-4C42-BADD-B8B244F7ED9A}">
      <dsp:nvSpPr>
        <dsp:cNvPr id="0" name=""/>
        <dsp:cNvSpPr/>
      </dsp:nvSpPr>
      <dsp:spPr>
        <a:xfrm>
          <a:off x="0" y="74340"/>
          <a:ext cx="3941008" cy="4913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VACINAÇÃO POLIOMIELITE</a:t>
          </a:r>
          <a:endParaRPr lang="pt-BR" sz="2100" kern="1200" dirty="0"/>
        </a:p>
      </dsp:txBody>
      <dsp:txXfrm>
        <a:off x="23988" y="98328"/>
        <a:ext cx="3893032" cy="44342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5ED72-5280-4E84-AB0D-766D8651DADE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CONSTRUÇÃO DA UBS LINHA P 06 – FUTURA SEDE - ESF 02 - ZONA RURAL</a:t>
          </a:r>
          <a:endParaRPr lang="pt-BR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744" y="56283"/>
        <a:ext cx="8118112" cy="10304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26F4C-25FE-45CB-B05C-C7A5D157DE81}">
      <dsp:nvSpPr>
        <dsp:cNvPr id="0" name=""/>
        <dsp:cNvSpPr/>
      </dsp:nvSpPr>
      <dsp:spPr>
        <a:xfrm>
          <a:off x="0" y="3600"/>
          <a:ext cx="40233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070" y="34670"/>
        <a:ext cx="3961220" cy="57434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F624B-DC20-49F0-924A-D01116082909}">
      <dsp:nvSpPr>
        <dsp:cNvPr id="0" name=""/>
        <dsp:cNvSpPr/>
      </dsp:nvSpPr>
      <dsp:spPr>
        <a:xfrm>
          <a:off x="0" y="1800"/>
          <a:ext cx="40233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070" y="32870"/>
        <a:ext cx="3961220" cy="57434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04BA9-5485-4054-9E62-8584D40A5AC3}">
      <dsp:nvSpPr>
        <dsp:cNvPr id="0" name=""/>
        <dsp:cNvSpPr/>
      </dsp:nvSpPr>
      <dsp:spPr>
        <a:xfrm>
          <a:off x="0" y="602"/>
          <a:ext cx="8229600" cy="787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baseline="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CONSTRUÇÃO DA UBS DA LINHA P 06 – FUTURA SEDE - ESF 02 - ZONA RURAL</a:t>
          </a:r>
          <a:br>
            <a:rPr lang="pt-BR" sz="20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pt-BR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8454" y="39056"/>
        <a:ext cx="8152692" cy="710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93D26-0F8A-4594-861C-05B48F6D411E}">
      <dsp:nvSpPr>
        <dsp:cNvPr id="0" name=""/>
        <dsp:cNvSpPr/>
      </dsp:nvSpPr>
      <dsp:spPr>
        <a:xfrm>
          <a:off x="0" y="0"/>
          <a:ext cx="1384994" cy="13849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5D2A4-AC49-4329-9645-8E4BF4F50966}">
      <dsp:nvSpPr>
        <dsp:cNvPr id="0" name=""/>
        <dsp:cNvSpPr/>
      </dsp:nvSpPr>
      <dsp:spPr>
        <a:xfrm>
          <a:off x="692497" y="0"/>
          <a:ext cx="7055866" cy="1384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u="sng" kern="1200" dirty="0" smtClean="0">
              <a:latin typeface="Arial" pitchFamily="34" charset="0"/>
              <a:cs typeface="Arial" pitchFamily="34" charset="0"/>
            </a:rPr>
            <a:t>FACILITADOR: </a:t>
          </a:r>
          <a:r>
            <a:rPr lang="pt-BR" sz="2400" kern="1200" dirty="0" smtClean="0">
              <a:latin typeface="Arial" pitchFamily="34" charset="0"/>
              <a:cs typeface="Arial" pitchFamily="34" charset="0"/>
            </a:rPr>
            <a:t>Valdecir Del Nero, Valmir L. da Silva Santos e Sonia Maria Silva Corsini</a:t>
          </a:r>
          <a:endParaRPr lang="pt-BR" sz="2400" kern="1200" dirty="0">
            <a:latin typeface="Arial" pitchFamily="34" charset="0"/>
            <a:cs typeface="Arial" pitchFamily="34" charset="0"/>
          </a:endParaRPr>
        </a:p>
      </dsp:txBody>
      <dsp:txXfrm>
        <a:off x="692497" y="0"/>
        <a:ext cx="7055866" cy="138499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8509B-FA08-4CA2-B036-0C0B6AF79313}">
      <dsp:nvSpPr>
        <dsp:cNvPr id="0" name=""/>
        <dsp:cNvSpPr/>
      </dsp:nvSpPr>
      <dsp:spPr>
        <a:xfrm>
          <a:off x="0" y="0"/>
          <a:ext cx="40233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070" y="31070"/>
        <a:ext cx="3961220" cy="57434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56E7-5777-4B07-80C6-6B214E6BFE06}">
      <dsp:nvSpPr>
        <dsp:cNvPr id="0" name=""/>
        <dsp:cNvSpPr/>
      </dsp:nvSpPr>
      <dsp:spPr>
        <a:xfrm>
          <a:off x="0" y="1800"/>
          <a:ext cx="40233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070" y="32870"/>
        <a:ext cx="3961220" cy="57434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15CD0-EA62-4B5D-9E47-6DC26E85797F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CONSTRUÇÃO DA UBS LINHA P 06 – FUTURA SEDE - ESF 02 - ZONA RURAL</a:t>
          </a:r>
          <a:br>
            <a:rPr lang="pt-BR" sz="20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pt-BR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744" y="56283"/>
        <a:ext cx="8118112" cy="103043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65306-AC6A-4DE6-8020-A0B21A93CAF3}">
      <dsp:nvSpPr>
        <dsp:cNvPr id="0" name=""/>
        <dsp:cNvSpPr/>
      </dsp:nvSpPr>
      <dsp:spPr>
        <a:xfrm>
          <a:off x="0" y="1800"/>
          <a:ext cx="40233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070" y="32870"/>
        <a:ext cx="3961220" cy="57434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AE4ED-FC58-4655-9489-357D498D35FA}">
      <dsp:nvSpPr>
        <dsp:cNvPr id="0" name=""/>
        <dsp:cNvSpPr/>
      </dsp:nvSpPr>
      <dsp:spPr>
        <a:xfrm>
          <a:off x="0" y="1800"/>
          <a:ext cx="40233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UBS – LINHA P 06 </a:t>
          </a:r>
          <a:endParaRPr lang="pt-BR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070" y="32870"/>
        <a:ext cx="3961220" cy="57434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44AF-EDDB-4EDE-B5F8-422BC435E0C2}">
      <dsp:nvSpPr>
        <dsp:cNvPr id="0" name=""/>
        <dsp:cNvSpPr/>
      </dsp:nvSpPr>
      <dsp:spPr>
        <a:xfrm>
          <a:off x="0" y="1800"/>
          <a:ext cx="4023360" cy="636480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UBS – JARDIM KEILA- ZONA URBANA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31070" y="32870"/>
        <a:ext cx="3961220" cy="57434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FAD4C-EC74-48A2-9D65-7AD94EF737BF}">
      <dsp:nvSpPr>
        <dsp:cNvPr id="0" name=""/>
        <dsp:cNvSpPr/>
      </dsp:nvSpPr>
      <dsp:spPr>
        <a:xfrm>
          <a:off x="0" y="72008"/>
          <a:ext cx="4023360" cy="576347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UBS – JARDIM KEILA- ZONA URBANA</a:t>
          </a:r>
          <a:endParaRPr lang="pt-BR" sz="1600" kern="1200" dirty="0"/>
        </a:p>
      </dsp:txBody>
      <dsp:txXfrm>
        <a:off x="28135" y="100143"/>
        <a:ext cx="3967090" cy="5200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CDE1E-E49A-4B71-8E02-366264C0321F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>
              <a:latin typeface="Arial" pitchFamily="34" charset="0"/>
              <a:cs typeface="Arial" pitchFamily="34" charset="0"/>
            </a:rPr>
            <a:t>CONSTRUÇÃO DA UBS – JARDIM KEILA ZONA URBANA – FUTUTA SEDE DO ESF 01</a:t>
          </a:r>
          <a:endParaRPr lang="pt-BR" sz="2000" kern="1200" dirty="0">
            <a:latin typeface="Arial" pitchFamily="34" charset="0"/>
            <a:cs typeface="Arial" pitchFamily="34" charset="0"/>
          </a:endParaRPr>
        </a:p>
      </dsp:txBody>
      <dsp:txXfrm>
        <a:off x="55744" y="56283"/>
        <a:ext cx="8118112" cy="103043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7F01B-2602-40F0-A582-3368E12F4951}">
      <dsp:nvSpPr>
        <dsp:cNvPr id="0" name=""/>
        <dsp:cNvSpPr/>
      </dsp:nvSpPr>
      <dsp:spPr>
        <a:xfrm>
          <a:off x="0" y="4377"/>
          <a:ext cx="4023360" cy="631324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UBS – JARDIM KEILA- ZONA URBANA</a:t>
          </a:r>
          <a:endParaRPr lang="pt-BR" sz="1600" kern="1200" dirty="0"/>
        </a:p>
      </dsp:txBody>
      <dsp:txXfrm>
        <a:off x="30819" y="35196"/>
        <a:ext cx="3961722" cy="56968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B8F18-F3F0-4D1C-8098-9243878B033C}">
      <dsp:nvSpPr>
        <dsp:cNvPr id="0" name=""/>
        <dsp:cNvSpPr/>
      </dsp:nvSpPr>
      <dsp:spPr>
        <a:xfrm>
          <a:off x="0" y="4377"/>
          <a:ext cx="4023360" cy="631324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UBS – JARDIM KEILA- ZONA URBANA</a:t>
          </a:r>
          <a:endParaRPr lang="pt-BR" sz="1600" kern="1200" dirty="0"/>
        </a:p>
      </dsp:txBody>
      <dsp:txXfrm>
        <a:off x="30819" y="35196"/>
        <a:ext cx="3961722" cy="569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B1FAB-F6D9-4AF3-BB23-89C14EB866B3}">
      <dsp:nvSpPr>
        <dsp:cNvPr id="0" name=""/>
        <dsp:cNvSpPr/>
      </dsp:nvSpPr>
      <dsp:spPr>
        <a:xfrm>
          <a:off x="0" y="149684"/>
          <a:ext cx="7892951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i="1" u="sng" kern="1200" baseline="0" dirty="0" smtClean="0"/>
            <a:t>LRF </a:t>
          </a:r>
          <a:r>
            <a:rPr lang="pt-BR" sz="3300" b="1" i="1" kern="1200" baseline="0" dirty="0" smtClean="0"/>
            <a:t>(Lei de Responsabilidade Fiscal)</a:t>
          </a:r>
          <a:endParaRPr lang="pt-BR" sz="3300" kern="1200" dirty="0"/>
        </a:p>
      </dsp:txBody>
      <dsp:txXfrm>
        <a:off x="37696" y="187380"/>
        <a:ext cx="7817559" cy="69680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0F9FB-9B09-492D-B8BA-BE91F339FEA8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CONSTRUÇÃO DA UBS – JARDIM KEILA ZONA URBANA – FUTUTA SEDE DO ESF 01</a:t>
          </a:r>
          <a:br>
            <a:rPr lang="pt-BR" sz="18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pt-B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744" y="56283"/>
        <a:ext cx="8118112" cy="103043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FFCB0-F917-4D5F-A034-737330F49134}">
      <dsp:nvSpPr>
        <dsp:cNvPr id="0" name=""/>
        <dsp:cNvSpPr/>
      </dsp:nvSpPr>
      <dsp:spPr>
        <a:xfrm>
          <a:off x="0" y="132840"/>
          <a:ext cx="4023360" cy="374400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UBS – JARDIM KEILA- ZONA URBANA</a:t>
          </a:r>
          <a:endParaRPr lang="pt-BR" sz="1600" kern="1200" dirty="0"/>
        </a:p>
      </dsp:txBody>
      <dsp:txXfrm>
        <a:off x="18277" y="151117"/>
        <a:ext cx="3986806" cy="33784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BF23D-90F0-46F6-B27E-40934440D07F}">
      <dsp:nvSpPr>
        <dsp:cNvPr id="0" name=""/>
        <dsp:cNvSpPr/>
      </dsp:nvSpPr>
      <dsp:spPr>
        <a:xfrm>
          <a:off x="0" y="132840"/>
          <a:ext cx="4023360" cy="374400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UBS – JARDIM KEILA- ZONA URBANA</a:t>
          </a:r>
          <a:endParaRPr lang="pt-BR" sz="1600" kern="1200" dirty="0"/>
        </a:p>
      </dsp:txBody>
      <dsp:txXfrm>
        <a:off x="18277" y="151117"/>
        <a:ext cx="3986806" cy="33784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6C3BA-CA01-4334-BF60-51D76B2C6E10}">
      <dsp:nvSpPr>
        <dsp:cNvPr id="0" name=""/>
        <dsp:cNvSpPr/>
      </dsp:nvSpPr>
      <dsp:spPr>
        <a:xfrm>
          <a:off x="0" y="18675"/>
          <a:ext cx="7498080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CONSULTÓRIO MEDICO</a:t>
          </a:r>
          <a:br>
            <a:rPr lang="pt-BR" sz="2100" kern="1200" dirty="0" smtClean="0">
              <a:solidFill>
                <a:schemeClr val="tx1"/>
              </a:solidFill>
            </a:rPr>
          </a:br>
          <a:r>
            <a:rPr lang="pt-BR" sz="2100" kern="1200" dirty="0" smtClean="0">
              <a:solidFill>
                <a:schemeClr val="tx1"/>
              </a:solidFill>
            </a:rPr>
            <a:t>ESF – URBANO – Médico do Programa mais Médicos</a:t>
          </a:r>
          <a:br>
            <a:rPr lang="pt-BR" sz="2100" kern="1200" dirty="0" smtClean="0">
              <a:solidFill>
                <a:schemeClr val="tx1"/>
              </a:solidFill>
            </a:rPr>
          </a:br>
          <a:r>
            <a:rPr lang="pt-BR" sz="2100" kern="1200" dirty="0" smtClean="0">
              <a:solidFill>
                <a:schemeClr val="tx1"/>
              </a:solidFill>
            </a:rPr>
            <a:t>Dr. Roeme Romero Legra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53973" y="72648"/>
        <a:ext cx="7390134" cy="99770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9C6D3-A715-45EB-88CF-7682403AEAB5}">
      <dsp:nvSpPr>
        <dsp:cNvPr id="0" name=""/>
        <dsp:cNvSpPr/>
      </dsp:nvSpPr>
      <dsp:spPr>
        <a:xfrm>
          <a:off x="0" y="18675"/>
          <a:ext cx="7498080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CONSULTÓRIO MEDICO</a:t>
          </a:r>
          <a:br>
            <a:rPr lang="pt-BR" sz="2100" kern="1200" dirty="0" smtClean="0">
              <a:solidFill>
                <a:schemeClr val="tx1"/>
              </a:solidFill>
            </a:rPr>
          </a:br>
          <a:r>
            <a:rPr lang="pt-BR" sz="2100" kern="1200" dirty="0" smtClean="0">
              <a:solidFill>
                <a:schemeClr val="tx1"/>
              </a:solidFill>
            </a:rPr>
            <a:t>ESF – URBANO – Médico do Programa mais Médicos</a:t>
          </a:r>
          <a:br>
            <a:rPr lang="pt-BR" sz="2100" kern="1200" dirty="0" smtClean="0">
              <a:solidFill>
                <a:schemeClr val="tx1"/>
              </a:solidFill>
            </a:rPr>
          </a:br>
          <a:r>
            <a:rPr lang="pt-BR" sz="2100" kern="1200" dirty="0" smtClean="0">
              <a:solidFill>
                <a:schemeClr val="tx1"/>
              </a:solidFill>
            </a:rPr>
            <a:t>Dr. Roeme Romero Legra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53973" y="72648"/>
        <a:ext cx="7390134" cy="99770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42C4B-66CA-480F-BE74-C4669473FC55}">
      <dsp:nvSpPr>
        <dsp:cNvPr id="0" name=""/>
        <dsp:cNvSpPr/>
      </dsp:nvSpPr>
      <dsp:spPr>
        <a:xfrm>
          <a:off x="0" y="18675"/>
          <a:ext cx="7128792" cy="1105649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CONSULTORIO ODONTOLOGICO SAÚDE BUCAL</a:t>
          </a:r>
          <a:br>
            <a:rPr lang="pt-BR" sz="2100" kern="1200" dirty="0" smtClean="0">
              <a:solidFill>
                <a:schemeClr val="tx1"/>
              </a:solidFill>
            </a:rPr>
          </a:br>
          <a:r>
            <a:rPr lang="pt-BR" sz="2100" kern="1200" dirty="0" smtClean="0">
              <a:solidFill>
                <a:schemeClr val="tx1"/>
              </a:solidFill>
            </a:rPr>
            <a:t>Dr. Edson Moreira dos Santos</a:t>
          </a:r>
          <a:br>
            <a:rPr lang="pt-BR" sz="2100" kern="1200" dirty="0" smtClean="0">
              <a:solidFill>
                <a:schemeClr val="tx1"/>
              </a:solidFill>
            </a:rPr>
          </a:br>
          <a:r>
            <a:rPr lang="pt-BR" sz="2100" kern="1200" dirty="0" smtClean="0">
              <a:solidFill>
                <a:schemeClr val="tx1"/>
              </a:solidFill>
            </a:rPr>
            <a:t>Técnica em Higiene Bucal: Rosicleia Maria de C.Roque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53973" y="72648"/>
        <a:ext cx="7020846" cy="99770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5541C-54CA-4AD0-B666-B896253917E0}">
      <dsp:nvSpPr>
        <dsp:cNvPr id="0" name=""/>
        <dsp:cNvSpPr/>
      </dsp:nvSpPr>
      <dsp:spPr>
        <a:xfrm>
          <a:off x="0" y="539"/>
          <a:ext cx="6624736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ATENDIMENTO MÉDICO NO HOSPITAL - HPP</a:t>
          </a:r>
          <a:endParaRPr lang="pt-BR" sz="2000" b="1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55744" y="56283"/>
        <a:ext cx="6513248" cy="103043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A87B1-A946-4507-90BB-C9A11CB2D130}">
      <dsp:nvSpPr>
        <dsp:cNvPr id="0" name=""/>
        <dsp:cNvSpPr/>
      </dsp:nvSpPr>
      <dsp:spPr>
        <a:xfrm>
          <a:off x="0" y="210"/>
          <a:ext cx="7498080" cy="1142578"/>
        </a:xfrm>
        <a:prstGeom prst="roundRect">
          <a:avLst/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PREFEITURA MUNICIPAL DE PARECIS-RO</a:t>
          </a:r>
          <a:br>
            <a:rPr lang="pt-BR" sz="1800" b="1" kern="1200" dirty="0" smtClean="0"/>
          </a:br>
          <a:r>
            <a:rPr lang="pt-BR" sz="1800" b="1" kern="1200" dirty="0" smtClean="0">
              <a:latin typeface="Arial" pitchFamily="34" charset="0"/>
              <a:cs typeface="Arial" pitchFamily="34" charset="0"/>
            </a:rPr>
            <a:t>SECRETARIA</a:t>
          </a:r>
          <a:r>
            <a:rPr lang="pt-BR" sz="1800" b="1" kern="1200" dirty="0" smtClean="0"/>
            <a:t> MUNICIPAL DE SAÚDE</a:t>
          </a:r>
          <a:br>
            <a:rPr lang="pt-BR" sz="1800" b="1" kern="1200" dirty="0" smtClean="0"/>
          </a:br>
          <a:r>
            <a:rPr lang="pt-BR" sz="1800" b="1" kern="1200" dirty="0" smtClean="0"/>
            <a:t>ESTADO DE RONDÔNIA</a:t>
          </a:r>
          <a:r>
            <a:rPr lang="pt-BR" sz="1800" kern="1200" dirty="0" smtClean="0"/>
            <a:t/>
          </a:r>
          <a:br>
            <a:rPr lang="pt-BR" sz="1800" kern="1200" dirty="0" smtClean="0"/>
          </a:br>
          <a:r>
            <a:rPr lang="pt-BR" sz="1800" kern="1200" dirty="0" smtClean="0"/>
            <a:t/>
          </a:r>
          <a:br>
            <a:rPr lang="pt-BR" sz="1800" kern="1200" dirty="0" smtClean="0"/>
          </a:br>
          <a:endParaRPr lang="pt-BR" sz="1800" kern="1200" dirty="0"/>
        </a:p>
      </dsp:txBody>
      <dsp:txXfrm>
        <a:off x="55776" y="55986"/>
        <a:ext cx="7386528" cy="1031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6A05-FC27-49F6-B6BD-326A328F0268}">
      <dsp:nvSpPr>
        <dsp:cNvPr id="0" name=""/>
        <dsp:cNvSpPr/>
      </dsp:nvSpPr>
      <dsp:spPr>
        <a:xfrm>
          <a:off x="-4488345" y="-688294"/>
          <a:ext cx="5346907" cy="5346907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ADE49-E790-4291-BFBD-9B67AA8C0370}">
      <dsp:nvSpPr>
        <dsp:cNvPr id="0" name=""/>
        <dsp:cNvSpPr/>
      </dsp:nvSpPr>
      <dsp:spPr>
        <a:xfrm>
          <a:off x="320694" y="209076"/>
          <a:ext cx="7412341" cy="417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" pitchFamily="34" charset="0"/>
              <a:cs typeface="Arial" pitchFamily="34" charset="0"/>
            </a:rPr>
            <a:t>Normas de Finanças Públicas.</a:t>
          </a:r>
          <a:endParaRPr lang="pt-BR" sz="2800" kern="1200" dirty="0">
            <a:latin typeface="Arial" pitchFamily="34" charset="0"/>
            <a:cs typeface="Arial" pitchFamily="34" charset="0"/>
          </a:endParaRPr>
        </a:p>
      </dsp:txBody>
      <dsp:txXfrm>
        <a:off x="320694" y="209076"/>
        <a:ext cx="7412341" cy="417995"/>
      </dsp:txXfrm>
    </dsp:sp>
    <dsp:sp modelId="{7A11709C-EE56-4AFF-844C-3AEDC7459C1C}">
      <dsp:nvSpPr>
        <dsp:cNvPr id="0" name=""/>
        <dsp:cNvSpPr/>
      </dsp:nvSpPr>
      <dsp:spPr>
        <a:xfrm>
          <a:off x="59447" y="156827"/>
          <a:ext cx="522493" cy="52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C9D97-47EC-4D94-8171-8653EA518BC0}">
      <dsp:nvSpPr>
        <dsp:cNvPr id="0" name=""/>
        <dsp:cNvSpPr/>
      </dsp:nvSpPr>
      <dsp:spPr>
        <a:xfrm>
          <a:off x="664523" y="835990"/>
          <a:ext cx="7068511" cy="417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" pitchFamily="34" charset="0"/>
              <a:cs typeface="Arial" pitchFamily="34" charset="0"/>
            </a:rPr>
            <a:t>Receita.</a:t>
          </a:r>
          <a:endParaRPr lang="pt-BR" sz="2800" kern="1200" dirty="0">
            <a:latin typeface="Arial" pitchFamily="34" charset="0"/>
            <a:cs typeface="Arial" pitchFamily="34" charset="0"/>
          </a:endParaRPr>
        </a:p>
      </dsp:txBody>
      <dsp:txXfrm>
        <a:off x="664523" y="835990"/>
        <a:ext cx="7068511" cy="417995"/>
      </dsp:txXfrm>
    </dsp:sp>
    <dsp:sp modelId="{2EE327AE-1D52-411E-B7F9-EA12ED63FCB8}">
      <dsp:nvSpPr>
        <dsp:cNvPr id="0" name=""/>
        <dsp:cNvSpPr/>
      </dsp:nvSpPr>
      <dsp:spPr>
        <a:xfrm>
          <a:off x="403276" y="783740"/>
          <a:ext cx="522493" cy="52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CBFF9-7DCD-469F-9E2C-81F2CC11B11C}">
      <dsp:nvSpPr>
        <dsp:cNvPr id="0" name=""/>
        <dsp:cNvSpPr/>
      </dsp:nvSpPr>
      <dsp:spPr>
        <a:xfrm>
          <a:off x="821748" y="1462903"/>
          <a:ext cx="6911286" cy="417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" pitchFamily="34" charset="0"/>
              <a:cs typeface="Arial" pitchFamily="34" charset="0"/>
            </a:rPr>
            <a:t>Orçamento, Aplicação, Planejamento.</a:t>
          </a:r>
          <a:endParaRPr lang="pt-BR" sz="2800" kern="1200" dirty="0">
            <a:latin typeface="Arial" pitchFamily="34" charset="0"/>
            <a:cs typeface="Arial" pitchFamily="34" charset="0"/>
          </a:endParaRPr>
        </a:p>
      </dsp:txBody>
      <dsp:txXfrm>
        <a:off x="821748" y="1462903"/>
        <a:ext cx="6911286" cy="417995"/>
      </dsp:txXfrm>
    </dsp:sp>
    <dsp:sp modelId="{5B73768D-17BA-456C-A68D-86F042C88269}">
      <dsp:nvSpPr>
        <dsp:cNvPr id="0" name=""/>
        <dsp:cNvSpPr/>
      </dsp:nvSpPr>
      <dsp:spPr>
        <a:xfrm>
          <a:off x="560501" y="1410653"/>
          <a:ext cx="522493" cy="52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AC6F0-7869-4828-B3B3-52D3662E0D90}">
      <dsp:nvSpPr>
        <dsp:cNvPr id="0" name=""/>
        <dsp:cNvSpPr/>
      </dsp:nvSpPr>
      <dsp:spPr>
        <a:xfrm>
          <a:off x="821748" y="2089419"/>
          <a:ext cx="6911286" cy="417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" pitchFamily="34" charset="0"/>
              <a:cs typeface="Arial" pitchFamily="34" charset="0"/>
            </a:rPr>
            <a:t>PPA, LDO e LOA.</a:t>
          </a:r>
          <a:endParaRPr lang="pt-BR" sz="2800" kern="1200" dirty="0">
            <a:latin typeface="Arial" pitchFamily="34" charset="0"/>
            <a:cs typeface="Arial" pitchFamily="34" charset="0"/>
          </a:endParaRPr>
        </a:p>
      </dsp:txBody>
      <dsp:txXfrm>
        <a:off x="821748" y="2089419"/>
        <a:ext cx="6911286" cy="417995"/>
      </dsp:txXfrm>
    </dsp:sp>
    <dsp:sp modelId="{F4A52934-6565-4E3C-8491-0AFD7060B968}">
      <dsp:nvSpPr>
        <dsp:cNvPr id="0" name=""/>
        <dsp:cNvSpPr/>
      </dsp:nvSpPr>
      <dsp:spPr>
        <a:xfrm>
          <a:off x="560501" y="2037170"/>
          <a:ext cx="522493" cy="52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98979-B56C-4947-AFE6-43585F126FDF}">
      <dsp:nvSpPr>
        <dsp:cNvPr id="0" name=""/>
        <dsp:cNvSpPr/>
      </dsp:nvSpPr>
      <dsp:spPr>
        <a:xfrm>
          <a:off x="664523" y="2716332"/>
          <a:ext cx="7068511" cy="417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" pitchFamily="34" charset="0"/>
              <a:cs typeface="Arial" pitchFamily="34" charset="0"/>
            </a:rPr>
            <a:t>Valores Mínimos e Máximo.</a:t>
          </a:r>
          <a:endParaRPr lang="pt-BR" sz="2800" kern="1200" dirty="0">
            <a:latin typeface="Arial" pitchFamily="34" charset="0"/>
            <a:cs typeface="Arial" pitchFamily="34" charset="0"/>
          </a:endParaRPr>
        </a:p>
      </dsp:txBody>
      <dsp:txXfrm>
        <a:off x="664523" y="2716332"/>
        <a:ext cx="7068511" cy="417995"/>
      </dsp:txXfrm>
    </dsp:sp>
    <dsp:sp modelId="{1AA4D0C3-6373-4BA0-94DB-305A4F1D83E3}">
      <dsp:nvSpPr>
        <dsp:cNvPr id="0" name=""/>
        <dsp:cNvSpPr/>
      </dsp:nvSpPr>
      <dsp:spPr>
        <a:xfrm>
          <a:off x="403276" y="2664083"/>
          <a:ext cx="522493" cy="52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FF856-1D1E-4F26-A8C3-102B6981A940}">
      <dsp:nvSpPr>
        <dsp:cNvPr id="0" name=""/>
        <dsp:cNvSpPr/>
      </dsp:nvSpPr>
      <dsp:spPr>
        <a:xfrm>
          <a:off x="320694" y="3343245"/>
          <a:ext cx="7412341" cy="417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" pitchFamily="34" charset="0"/>
              <a:cs typeface="Arial" pitchFamily="34" charset="0"/>
            </a:rPr>
            <a:t>Lei Complementar </a:t>
          </a:r>
          <a:r>
            <a:rPr lang="pt-BR" sz="2200" b="1" kern="1200" dirty="0" smtClean="0"/>
            <a:t>141/2012</a:t>
          </a:r>
          <a:endParaRPr lang="pt-BR" sz="2200" b="1" kern="1200" dirty="0"/>
        </a:p>
      </dsp:txBody>
      <dsp:txXfrm>
        <a:off x="320694" y="3343245"/>
        <a:ext cx="7412341" cy="417995"/>
      </dsp:txXfrm>
    </dsp:sp>
    <dsp:sp modelId="{FC6A7822-3EDC-4590-981C-E1E33E6BF7C7}">
      <dsp:nvSpPr>
        <dsp:cNvPr id="0" name=""/>
        <dsp:cNvSpPr/>
      </dsp:nvSpPr>
      <dsp:spPr>
        <a:xfrm>
          <a:off x="59447" y="3290996"/>
          <a:ext cx="522493" cy="52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5238B-D4F5-4A9A-AAA4-72BED6BB702B}">
      <dsp:nvSpPr>
        <dsp:cNvPr id="0" name=""/>
        <dsp:cNvSpPr/>
      </dsp:nvSpPr>
      <dsp:spPr>
        <a:xfrm>
          <a:off x="0" y="17374"/>
          <a:ext cx="7715304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/>
            <a:t>Demonstrativo da Despesa com Pessoal – Segundo Quadrimestre 2014</a:t>
          </a:r>
          <a:endParaRPr lang="pt-BR" sz="2700" kern="1200" dirty="0"/>
        </a:p>
      </dsp:txBody>
      <dsp:txXfrm>
        <a:off x="50889" y="68263"/>
        <a:ext cx="7613526" cy="9406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AD83D-2CFE-4EA4-AE08-7CFB4FA539C8}">
      <dsp:nvSpPr>
        <dsp:cNvPr id="0" name=""/>
        <dsp:cNvSpPr/>
      </dsp:nvSpPr>
      <dsp:spPr>
        <a:xfrm>
          <a:off x="0" y="6189"/>
          <a:ext cx="7603778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u="sng" kern="1200" dirty="0" smtClean="0"/>
            <a:t>RECEITAS 01/05/2014 Á 31/08/2014</a:t>
          </a:r>
          <a:endParaRPr lang="pt-BR" sz="3000" kern="1200" dirty="0"/>
        </a:p>
      </dsp:txBody>
      <dsp:txXfrm>
        <a:off x="34269" y="40458"/>
        <a:ext cx="7535240" cy="6334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556E9-9A66-48CA-A54A-0827A6CADCA4}">
      <dsp:nvSpPr>
        <dsp:cNvPr id="0" name=""/>
        <dsp:cNvSpPr/>
      </dsp:nvSpPr>
      <dsp:spPr>
        <a:xfrm rot="5400000">
          <a:off x="-314074" y="318240"/>
          <a:ext cx="2093828" cy="14656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300" kern="1200" dirty="0"/>
        </a:p>
      </dsp:txBody>
      <dsp:txXfrm rot="-5400000">
        <a:off x="1" y="737006"/>
        <a:ext cx="1465679" cy="628149"/>
      </dsp:txXfrm>
    </dsp:sp>
    <dsp:sp modelId="{59186191-4FBD-482E-A49E-62B1744B161D}">
      <dsp:nvSpPr>
        <dsp:cNvPr id="0" name=""/>
        <dsp:cNvSpPr/>
      </dsp:nvSpPr>
      <dsp:spPr>
        <a:xfrm rot="5400000">
          <a:off x="3945689" y="-2475843"/>
          <a:ext cx="1360988" cy="6321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>
              <a:latin typeface="Arial" pitchFamily="34" charset="0"/>
              <a:cs typeface="Arial" pitchFamily="34" charset="0"/>
            </a:rPr>
            <a:t>ARRECADAÇÃO DE IMPOSTOS</a:t>
          </a:r>
          <a:endParaRPr lang="pt-BR" sz="2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465680" y="70604"/>
        <a:ext cx="6254569" cy="1228112"/>
      </dsp:txXfrm>
    </dsp:sp>
    <dsp:sp modelId="{AE63F583-8BA1-4826-B68E-3E9B951F37C1}">
      <dsp:nvSpPr>
        <dsp:cNvPr id="0" name=""/>
        <dsp:cNvSpPr/>
      </dsp:nvSpPr>
      <dsp:spPr>
        <a:xfrm rot="5400000">
          <a:off x="-314074" y="2573797"/>
          <a:ext cx="2093828" cy="14656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300" kern="1200" dirty="0"/>
        </a:p>
      </dsp:txBody>
      <dsp:txXfrm rot="-5400000">
        <a:off x="1" y="2992563"/>
        <a:ext cx="1465679" cy="628149"/>
      </dsp:txXfrm>
    </dsp:sp>
    <dsp:sp modelId="{EE284429-843B-4EC4-865F-F5A0646FA0B6}">
      <dsp:nvSpPr>
        <dsp:cNvPr id="0" name=""/>
        <dsp:cNvSpPr/>
      </dsp:nvSpPr>
      <dsp:spPr>
        <a:xfrm rot="5400000">
          <a:off x="3526572" y="-220285"/>
          <a:ext cx="2199221" cy="6321007"/>
        </a:xfrm>
        <a:prstGeom prst="round2Same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IPTU</a:t>
          </a:r>
          <a:endParaRPr lang="pt-BR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IRRF</a:t>
          </a:r>
          <a:endParaRPr lang="pt-BR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ITBI</a:t>
          </a:r>
          <a:endParaRPr lang="pt-BR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ISS – PRÓPRIO</a:t>
          </a:r>
          <a:endParaRPr lang="pt-BR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ISS – SIMPLES NACIONAL</a:t>
          </a:r>
          <a:endParaRPr lang="pt-BR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" pitchFamily="34" charset="0"/>
              <a:cs typeface="Arial" pitchFamily="34" charset="0"/>
            </a:rPr>
            <a:t>E OUTROS IMPOSTOS</a:t>
          </a:r>
          <a:endParaRPr lang="pt-BR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465680" y="1947964"/>
        <a:ext cx="6213650" cy="19845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4B22A-56B5-41D4-8F05-513CE225707F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77040-B319-44BD-8E2D-E8248262EC2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18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7040-B319-44BD-8E2D-E8248262EC2F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662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7040-B319-44BD-8E2D-E8248262EC2F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402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7040-B319-44BD-8E2D-E8248262EC2F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183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7040-B319-44BD-8E2D-E8248262EC2F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7040-B319-44BD-8E2D-E8248262EC2F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7040-B319-44BD-8E2D-E8248262EC2F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61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7040-B319-44BD-8E2D-E8248262EC2F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88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7040-B319-44BD-8E2D-E8248262EC2F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707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7040-B319-44BD-8E2D-E8248262EC2F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70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7040-B319-44BD-8E2D-E8248262EC2F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80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01/10/2014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6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8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Data" Target="../diagrams/data3.xml"/><Relationship Id="rId5" Type="http://schemas.openxmlformats.org/officeDocument/2006/relationships/diagramLayout" Target="../diagrams/layout2.xml"/><Relationship Id="rId15" Type="http://schemas.microsoft.com/office/2007/relationships/diagramDrawing" Target="../diagrams/drawing3.xml"/><Relationship Id="rId10" Type="http://schemas.openxmlformats.org/officeDocument/2006/relationships/image" Target="../media/image3.jpeg"/><Relationship Id="rId4" Type="http://schemas.openxmlformats.org/officeDocument/2006/relationships/diagramData" Target="../diagrams/data2.xml"/><Relationship Id="rId9" Type="http://schemas.openxmlformats.org/officeDocument/2006/relationships/hyperlink" Target="http://www.google.com.br/url?sa=i&amp;rct=j&amp;q=&amp;esrc=s&amp;source=images&amp;cd=&amp;cad=rja&amp;uact=8&amp;docid=S-6ddjZxVKO1SM&amp;tbnid=ur7dH6OhZD6hPM:&amp;ved=0CAUQjRw&amp;url=http://www.cdlportoseguro.com.br/?pg=prestacao_de_contas&amp;ei=J9rHU8TIDcWe8QHbvoGoDQ&amp;bvm=bv.71198958,d.cWc&amp;psig=AFQjCNHYPbB2oRNuwdlCrH7CCkjR7wxSaw&amp;ust=1405692749673511" TargetMode="External"/><Relationship Id="rId14" Type="http://schemas.openxmlformats.org/officeDocument/2006/relationships/diagramColors" Target="../diagrams/colors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2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18" Type="http://schemas.openxmlformats.org/officeDocument/2006/relationships/image" Target="../media/image10.jpeg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17" Type="http://schemas.openxmlformats.org/officeDocument/2006/relationships/image" Target="../media/image9.jpeg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Layout" Target="../diagrams/layout31.xml"/><Relationship Id="rId18" Type="http://schemas.openxmlformats.org/officeDocument/2006/relationships/image" Target="../media/image12.jpeg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diagramData" Target="../diagrams/data31.xml"/><Relationship Id="rId17" Type="http://schemas.openxmlformats.org/officeDocument/2006/relationships/image" Target="../media/image11.jpeg"/><Relationship Id="rId2" Type="http://schemas.openxmlformats.org/officeDocument/2006/relationships/diagramData" Target="../diagrams/data29.xml"/><Relationship Id="rId16" Type="http://schemas.microsoft.com/office/2007/relationships/diagramDrawing" Target="../diagrams/drawing3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5" Type="http://schemas.openxmlformats.org/officeDocument/2006/relationships/diagramColors" Target="../diagrams/colors31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Layout" Target="../diagrams/layout34.xml"/><Relationship Id="rId18" Type="http://schemas.openxmlformats.org/officeDocument/2006/relationships/image" Target="../media/image14.jpeg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diagramData" Target="../diagrams/data34.xml"/><Relationship Id="rId17" Type="http://schemas.openxmlformats.org/officeDocument/2006/relationships/image" Target="../media/image13.jpeg"/><Relationship Id="rId2" Type="http://schemas.openxmlformats.org/officeDocument/2006/relationships/diagramData" Target="../diagrams/data32.xml"/><Relationship Id="rId16" Type="http://schemas.microsoft.com/office/2007/relationships/diagramDrawing" Target="../diagrams/drawing3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5" Type="http://schemas.openxmlformats.org/officeDocument/2006/relationships/diagramColors" Target="../diagrams/colors34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Relationship Id="rId1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diagramLayout" Target="../diagrams/layout39.xml"/><Relationship Id="rId18" Type="http://schemas.openxmlformats.org/officeDocument/2006/relationships/image" Target="../media/image18.jpeg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12" Type="http://schemas.openxmlformats.org/officeDocument/2006/relationships/diagramData" Target="../diagrams/data39.xml"/><Relationship Id="rId17" Type="http://schemas.openxmlformats.org/officeDocument/2006/relationships/image" Target="../media/image17.jpeg"/><Relationship Id="rId2" Type="http://schemas.openxmlformats.org/officeDocument/2006/relationships/diagramData" Target="../diagrams/data37.xml"/><Relationship Id="rId16" Type="http://schemas.microsoft.com/office/2007/relationships/diagramDrawing" Target="../diagrams/drawing3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5" Type="http://schemas.openxmlformats.org/officeDocument/2006/relationships/diagramColors" Target="../diagrams/colors39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Relationship Id="rId14" Type="http://schemas.openxmlformats.org/officeDocument/2006/relationships/diagramQuickStyle" Target="../diagrams/quickStyle3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13" Type="http://schemas.openxmlformats.org/officeDocument/2006/relationships/diagramLayout" Target="../diagrams/layout42.xml"/><Relationship Id="rId18" Type="http://schemas.openxmlformats.org/officeDocument/2006/relationships/image" Target="../media/image20.jpeg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12" Type="http://schemas.openxmlformats.org/officeDocument/2006/relationships/diagramData" Target="../diagrams/data42.xml"/><Relationship Id="rId17" Type="http://schemas.openxmlformats.org/officeDocument/2006/relationships/image" Target="../media/image19.jpeg"/><Relationship Id="rId2" Type="http://schemas.openxmlformats.org/officeDocument/2006/relationships/diagramData" Target="../diagrams/data40.xml"/><Relationship Id="rId16" Type="http://schemas.microsoft.com/office/2007/relationships/diagramDrawing" Target="../diagrams/drawing4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5" Type="http://schemas.openxmlformats.org/officeDocument/2006/relationships/diagramColors" Target="../diagrams/colors42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Relationship Id="rId14" Type="http://schemas.openxmlformats.org/officeDocument/2006/relationships/diagramQuickStyle" Target="../diagrams/quickStyl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Relationship Id="rId9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4.xml"/><Relationship Id="rId7" Type="http://schemas.openxmlformats.org/officeDocument/2006/relationships/image" Target="../media/image24.jpe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7" Type="http://schemas.openxmlformats.org/officeDocument/2006/relationships/image" Target="../media/image28.jpe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1000100" y="-34641"/>
            <a:ext cx="81439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CaixaDeTexto 6"/>
          <p:cNvSpPr txBox="1"/>
          <p:nvPr/>
        </p:nvSpPr>
        <p:spPr>
          <a:xfrm>
            <a:off x="1259632" y="2000240"/>
            <a:ext cx="76700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PARECIS-RO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FUNDO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SAÚDE DE PARECIS/RO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5445224"/>
            <a:ext cx="745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GESTORES: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Luiz Amaral de Brito</a:t>
            </a:r>
          </a:p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Valmir Lemes da Silva Santos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4650424"/>
              </p:ext>
            </p:extLst>
          </p:nvPr>
        </p:nvGraphicFramePr>
        <p:xfrm>
          <a:off x="1142976" y="214290"/>
          <a:ext cx="7786687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43003283"/>
              </p:ext>
            </p:extLst>
          </p:nvPr>
        </p:nvGraphicFramePr>
        <p:xfrm>
          <a:off x="1500166" y="2143116"/>
          <a:ext cx="6722303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9697" name="Picture 1" descr="C:\Users\Vitor\Desktop\Trabalho Prefeitura\Prestação de Contas\1º Semestre de 2014\Imagens\image_large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96" y="1214422"/>
            <a:ext cx="1300146" cy="92869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12515779"/>
              </p:ext>
            </p:extLst>
          </p:nvPr>
        </p:nvGraphicFramePr>
        <p:xfrm>
          <a:off x="1142976" y="214290"/>
          <a:ext cx="7821512" cy="119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197298" y="1628800"/>
            <a:ext cx="7767190" cy="43941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SEGUNDO QUADRIMESTREDE 2014</a:t>
            </a:r>
          </a:p>
          <a:p>
            <a:pPr algn="ctr">
              <a:defRPr/>
            </a:pPr>
            <a:endParaRPr lang="pt-BR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R$ </a:t>
            </a:r>
            <a: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R$ </a:t>
            </a:r>
            <a:r>
              <a:rPr lang="pt-BR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1.211.410,54</a:t>
            </a:r>
            <a:endParaRPr lang="pt-BR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17761013"/>
              </p:ext>
            </p:extLst>
          </p:nvPr>
        </p:nvGraphicFramePr>
        <p:xfrm>
          <a:off x="899592" y="332656"/>
          <a:ext cx="7776864" cy="55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071537" y="980728"/>
            <a:ext cx="7532911" cy="49685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Transfer. Recurso Próprio = R$ 690.000,00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PAB FIXO= 46.573,32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Assistência Farmacêutica= 10.416,75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Saúde da Família= 37.390,00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de Agentes Comunitários= 43.602,00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Saúde Bucal= 6.690,00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HPP- Hospital de Pequeno Porte= 20.000,00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Co-Financiamento= 6.193,18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TETO MAC= 24.130,08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PMAQ= 28.600,00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Vigilância em Saúde= 26.397,06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Epidemiologia= 26.618,15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Convênios Programa Requalifica= R$ 244.800,00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Geral = R$ 1.211.410,54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1538" y="6500822"/>
            <a:ext cx="796495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1211434"/>
              </p:ext>
            </p:extLst>
          </p:nvPr>
        </p:nvGraphicFramePr>
        <p:xfrm>
          <a:off x="1071538" y="1214422"/>
          <a:ext cx="7858180" cy="390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772400" cy="6429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DISTRIBUIÇÃO DAS DESPESAS POR BLOCO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02260"/>
              </p:ext>
            </p:extLst>
          </p:nvPr>
        </p:nvGraphicFramePr>
        <p:xfrm>
          <a:off x="1071538" y="928670"/>
          <a:ext cx="7786742" cy="538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143"/>
                <a:gridCol w="2477599"/>
              </a:tblGrid>
              <a:tr h="474089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ORÇAMENTÁRIO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R$ 963.965,95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8049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RECURSO</a:t>
                      </a:r>
                      <a:r>
                        <a:rPr lang="pt-BR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PROPRIO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R$ 698.353,55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3857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PAB</a:t>
                      </a:r>
                      <a:r>
                        <a:rPr lang="pt-BR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FIXO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R$ 21.131,39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7657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ASSISTÊNCIA</a:t>
                      </a:r>
                      <a:r>
                        <a:rPr lang="pt-BR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FARMACEUTICA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R$ 6.659,46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3608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VIGILANCIA EM SAÚDE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R$ 12.528,08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9273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PISO FIXO - PFVPS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R$ 1.700,53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9057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PROGRAMA</a:t>
                      </a:r>
                      <a:r>
                        <a:rPr lang="pt-BR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SAÚDE DA FAMILIA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R$ 42.239,87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0105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PROG.</a:t>
                      </a:r>
                      <a:r>
                        <a:rPr lang="pt-BR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DE AGENTES COMUNITÁRIOS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R$ 60.691,69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1721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HPP-HOSPITAL</a:t>
                      </a:r>
                      <a:r>
                        <a:rPr lang="pt-BR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DE PEQUENO PORTE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R$ 61.290,01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CO-FINANCIAMENTO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R$ 5.999,76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1832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TETO-MAC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R$ 47.128,89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089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EPIDEMIOLOGIA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R$ 3.949,92</a:t>
                      </a:r>
                      <a:endParaRPr lang="pt-BR" sz="2000" b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089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SAÚDE BUCAL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R$ 2.292,80</a:t>
                      </a:r>
                      <a:endParaRPr lang="pt-BR" sz="2000" b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Secretaria de Planejamento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35790023"/>
              </p:ext>
            </p:extLst>
          </p:nvPr>
        </p:nvGraphicFramePr>
        <p:xfrm>
          <a:off x="1043608" y="274638"/>
          <a:ext cx="81003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761545"/>
              </p:ext>
            </p:extLst>
          </p:nvPr>
        </p:nvGraphicFramePr>
        <p:xfrm>
          <a:off x="1043608" y="1372175"/>
          <a:ext cx="8071005" cy="533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724"/>
                <a:gridCol w="1425405"/>
                <a:gridCol w="1806876"/>
              </a:tblGrid>
              <a:tr h="412002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ESPECIFICAÇÃO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/>
                </a:tc>
              </a:tr>
              <a:tr h="81213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CONSTRUTORA</a:t>
                      </a:r>
                      <a:r>
                        <a:rPr lang="pt-BR" sz="1800" baseline="0" dirty="0" smtClean="0">
                          <a:latin typeface="Arial" pitchFamily="34" charset="0"/>
                          <a:cs typeface="Arial" pitchFamily="34" charset="0"/>
                        </a:rPr>
                        <a:t> BRAGA LTDA-EPP – Processo nº 1413/2013. </a:t>
                      </a:r>
                      <a:r>
                        <a:rPr lang="pt-B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UBS JARDIM KEILA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21/07/2014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R$ 21.990,08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5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CONSTRUTORA BRAGA LTDA-EPP - Processo nº 1413/2013.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UBS JARDIM KEILA.</a:t>
                      </a: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 26/08/2014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dirty="0" smtClean="0"/>
                    </a:p>
                    <a:p>
                      <a:r>
                        <a:rPr lang="pt-BR" sz="1800" dirty="0" smtClean="0"/>
                        <a:t>R$ 40.715,99</a:t>
                      </a:r>
                      <a:endParaRPr lang="pt-BR" sz="1800" dirty="0"/>
                    </a:p>
                  </a:txBody>
                  <a:tcPr/>
                </a:tc>
              </a:tr>
              <a:tr h="423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CONSTRUTORA BRAGA LTDA-EPP – Processo nº 1264/2013.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UBS LH.P 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02/06/2014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R$ 33.486,10</a:t>
                      </a:r>
                      <a:endParaRPr lang="pt-BR" sz="1800" dirty="0"/>
                    </a:p>
                  </a:txBody>
                  <a:tcPr/>
                </a:tc>
              </a:tr>
              <a:tr h="43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CONSTRUTORA BRAGA LTDA-EPP – Processo nº 1264/2013.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UBS LH.P 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14/07/2014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R$ 32.749,80</a:t>
                      </a:r>
                      <a:endParaRPr lang="pt-BR" sz="1800" dirty="0"/>
                    </a:p>
                  </a:txBody>
                  <a:tcPr/>
                </a:tc>
              </a:tr>
              <a:tr h="511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CONSTRUTORA BRAGA LTDA-EPP – Processo nº 1264/2013.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UBS LH.P 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18/08/2014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R$ 31.507,26</a:t>
                      </a:r>
                      <a:endParaRPr lang="pt-BR" sz="1800" dirty="0"/>
                    </a:p>
                  </a:txBody>
                  <a:tcPr/>
                </a:tc>
              </a:tr>
              <a:tr h="807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CONSTRUTORA VALTRAN LTDA</a:t>
                      </a:r>
                      <a:r>
                        <a:rPr lang="pt-BR" baseline="0" dirty="0" smtClean="0"/>
                        <a:t> - </a:t>
                      </a:r>
                      <a:r>
                        <a:rPr kumimoji="0" lang="pt-B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Processo nº 870/2013.ESGODO SANITARIO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23/07/2013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R$ 234.208,44</a:t>
                      </a:r>
                      <a:endParaRPr lang="pt-BR" dirty="0"/>
                    </a:p>
                  </a:txBody>
                  <a:tcPr/>
                </a:tc>
              </a:tr>
              <a:tr h="25314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R$ 394.657,67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118327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69862"/>
              </p:ext>
            </p:extLst>
          </p:nvPr>
        </p:nvGraphicFramePr>
        <p:xfrm>
          <a:off x="1071538" y="857235"/>
          <a:ext cx="7715304" cy="5097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/>
                <a:gridCol w="2428892"/>
              </a:tblGrid>
              <a:tr h="845196">
                <a:tc>
                  <a:txBody>
                    <a:bodyPr/>
                    <a:lstStyle/>
                    <a:p>
                      <a:pPr algn="ctr"/>
                      <a:r>
                        <a:rPr lang="pt-BR" sz="240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DESPESAS COM SAÚDE</a:t>
                      </a:r>
                      <a:endParaRPr lang="pt-BR" sz="24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R$ 963.965,95</a:t>
                      </a:r>
                      <a:endParaRPr lang="pt-BR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1546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Aquisição de Bens Imóveis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  <a:r>
                        <a:rPr lang="pt-BR" sz="2400" baseline="0" dirty="0" smtClean="0">
                          <a:latin typeface="Arial" pitchFamily="34" charset="0"/>
                          <a:cs typeface="Arial" pitchFamily="34" charset="0"/>
                        </a:rPr>
                        <a:t> 2.690,00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6951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Obras</a:t>
                      </a:r>
                      <a:r>
                        <a:rPr lang="pt-BR" sz="2400" baseline="0" dirty="0" smtClean="0">
                          <a:latin typeface="Arial" pitchFamily="34" charset="0"/>
                          <a:cs typeface="Arial" pitchFamily="34" charset="0"/>
                        </a:rPr>
                        <a:t> e Instalações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R$ 7.500,00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154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latin typeface="Arial" pitchFamily="34" charset="0"/>
                          <a:cs typeface="Arial" pitchFamily="34" charset="0"/>
                        </a:rPr>
                        <a:t>GABINETE DO SECRETÁRIO</a:t>
                      </a:r>
                      <a:endParaRPr lang="pt-B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2341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Vencimentos e Vantagens (folha)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29.183,74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Obrigações</a:t>
                      </a:r>
                      <a:r>
                        <a:rPr lang="pt-BR" sz="2200" baseline="0" dirty="0" smtClean="0">
                          <a:latin typeface="Arial" pitchFamily="34" charset="0"/>
                          <a:cs typeface="Arial" pitchFamily="34" charset="0"/>
                        </a:rPr>
                        <a:t> Patronais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5.375,00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9369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Diárias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3.204,20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5895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Passagens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1.300,00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940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Serviços</a:t>
                      </a:r>
                      <a:r>
                        <a:rPr lang="pt-BR" sz="2200" baseline="0" dirty="0" smtClean="0">
                          <a:latin typeface="Arial" pitchFamily="34" charset="0"/>
                          <a:cs typeface="Arial" pitchFamily="34" charset="0"/>
                        </a:rPr>
                        <a:t> de Terceiros Pessoa Jurídica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  <a:r>
                        <a:rPr lang="pt-BR" sz="2200" baseline="0" dirty="0" smtClean="0">
                          <a:latin typeface="Arial" pitchFamily="34" charset="0"/>
                          <a:cs typeface="Arial" pitchFamily="34" charset="0"/>
                        </a:rPr>
                        <a:t> 8.824,90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071538" y="142852"/>
            <a:ext cx="7676926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FMS</a:t>
            </a:r>
            <a:r>
              <a:rPr lang="pt-BR" sz="28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lang="pt-BR" sz="22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Fundo Municipal de Saúde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716999"/>
              </p:ext>
            </p:extLst>
          </p:nvPr>
        </p:nvGraphicFramePr>
        <p:xfrm>
          <a:off x="1071538" y="500042"/>
          <a:ext cx="7715304" cy="538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  <a:gridCol w="2143140"/>
              </a:tblGrid>
              <a:tr h="52705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ATENDIMENTO HOSPITALAR E AMBULATORIAL                            ( RECURSOS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PRÓPRIOS 15%)</a:t>
                      </a:r>
                      <a:endParaRPr lang="pt-BR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404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Salário Família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1.296,00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04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Vencimentos e Vantagens (folha)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455.267,53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04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Obrigações Patronais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89.871,56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04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Diárias civil 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7.041,80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04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r>
                        <a:rPr lang="pt-BR" sz="2200" baseline="0" dirty="0" smtClean="0">
                          <a:latin typeface="Arial" pitchFamily="34" charset="0"/>
                          <a:cs typeface="Arial" pitchFamily="34" charset="0"/>
                        </a:rPr>
                        <a:t> de Consumo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25.093,12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04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Passagens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2.536,00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04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Serviços de Terceiros Pessoa Física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9.969,12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404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Serviços de Terceiro Pessoa</a:t>
                      </a:r>
                      <a:r>
                        <a:rPr lang="pt-BR" sz="2200" baseline="0" dirty="0" smtClean="0">
                          <a:latin typeface="Arial" pitchFamily="34" charset="0"/>
                          <a:cs typeface="Arial" pitchFamily="34" charset="0"/>
                        </a:rPr>
                        <a:t> Jurídica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16.737,26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5049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Auxilio Alimentação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27.663,32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75082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Outros Auxílios Financeiros a Pessoa Física 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R$ 4.800,00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62878"/>
              </p:ext>
            </p:extLst>
          </p:nvPr>
        </p:nvGraphicFramePr>
        <p:xfrm>
          <a:off x="1071538" y="1214422"/>
          <a:ext cx="7643866" cy="321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/>
                <a:gridCol w="2428892"/>
              </a:tblGrid>
              <a:tr h="642942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i="0" dirty="0" smtClean="0">
                          <a:latin typeface="Arial" pitchFamily="34" charset="0"/>
                          <a:cs typeface="Arial" pitchFamily="34" charset="0"/>
                        </a:rPr>
                        <a:t>MANUTENÇÃO DAS ATIVIDADES PAB</a:t>
                      </a:r>
                      <a:endParaRPr lang="pt-BR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pt-BR" sz="2400" i="0" dirty="0" smtClean="0">
                          <a:latin typeface="Arial" pitchFamily="34" charset="0"/>
                          <a:cs typeface="Arial" pitchFamily="34" charset="0"/>
                        </a:rPr>
                        <a:t>Diárias civil </a:t>
                      </a:r>
                      <a:endParaRPr lang="pt-BR" sz="2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i="0" dirty="0" smtClean="0">
                          <a:latin typeface="Arial" pitchFamily="34" charset="0"/>
                          <a:cs typeface="Arial" pitchFamily="34" charset="0"/>
                        </a:rPr>
                        <a:t>R$ 3.946,80</a:t>
                      </a:r>
                      <a:endParaRPr lang="pt-BR" sz="2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pt-BR" sz="2400" i="0" dirty="0" smtClean="0">
                          <a:latin typeface="Arial" pitchFamily="34" charset="0"/>
                          <a:cs typeface="Arial" pitchFamily="34" charset="0"/>
                        </a:rPr>
                        <a:t>Material de Consumo</a:t>
                      </a:r>
                      <a:endParaRPr lang="pt-BR" sz="2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i="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4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10.226,59</a:t>
                      </a:r>
                      <a:endParaRPr lang="pt-BR" sz="2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pt-BR" sz="2400" i="0" dirty="0" smtClean="0">
                          <a:latin typeface="Arial" pitchFamily="34" charset="0"/>
                          <a:cs typeface="Arial" pitchFamily="34" charset="0"/>
                        </a:rPr>
                        <a:t>Passagens e Locomoção</a:t>
                      </a:r>
                      <a:endParaRPr lang="pt-BR" sz="2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i="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4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1.558,00</a:t>
                      </a:r>
                      <a:endParaRPr lang="pt-BR" sz="24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Serviços de Terceiros Pessoa Jurídica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R$ 5.400,00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82672"/>
              </p:ext>
            </p:extLst>
          </p:nvPr>
        </p:nvGraphicFramePr>
        <p:xfrm>
          <a:off x="1071538" y="1142984"/>
          <a:ext cx="7715304" cy="356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  <a:gridCol w="2357454"/>
              </a:tblGrid>
              <a:tr h="501663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MANUTENÇÃO DAS ATIVIDADES DO PSF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55007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Vencimentos e Vantagens (folha)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14.080,98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7067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Diárias civil 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  <a:r>
                        <a:rPr lang="pt-BR" sz="2400" baseline="0" dirty="0" smtClean="0">
                          <a:latin typeface="Arial" pitchFamily="34" charset="0"/>
                          <a:cs typeface="Arial" pitchFamily="34" charset="0"/>
                        </a:rPr>
                        <a:t> 9.315,00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7067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Material de Consumo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  <a:r>
                        <a:rPr lang="pt-BR" sz="2400" baseline="0" dirty="0" smtClean="0">
                          <a:latin typeface="Arial" pitchFamily="34" charset="0"/>
                          <a:cs typeface="Arial" pitchFamily="34" charset="0"/>
                        </a:rPr>
                        <a:t> 10.930,79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7067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Passagens e Despesas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962,00</a:t>
                      </a:r>
                    </a:p>
                  </a:txBody>
                  <a:tcPr/>
                </a:tc>
              </a:tr>
              <a:tr h="627067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Outros Serviços</a:t>
                      </a:r>
                      <a:r>
                        <a:rPr lang="pt-BR" sz="2400" baseline="0" dirty="0" smtClean="0">
                          <a:latin typeface="Arial" pitchFamily="34" charset="0"/>
                          <a:cs typeface="Arial" pitchFamily="34" charset="0"/>
                        </a:rPr>
                        <a:t> de Terceiros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6.951,10</a:t>
                      </a:r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1116204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56872" cy="43574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CONSELHEIROS TITULARES</a:t>
            </a: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REGINALDO GONÇALVES DE OLIVEIRA- Presidente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SONIA MARIA SILVA CORSINI – Secretária 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DILCEU DA LUZ CARVALHO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MARTA DA SILVA CARVALHO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ISRAEL ELIAS DE OLIVEIRA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MARIA APARECIDA DE AMORIM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MARIA DA CONCEIÇÃO DE ALMEIDA</a:t>
            </a:r>
          </a:p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VALMIR LEMES DA SILVA SANTOS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23021"/>
      </p:ext>
    </p:extLst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19856"/>
              </p:ext>
            </p:extLst>
          </p:nvPr>
        </p:nvGraphicFramePr>
        <p:xfrm>
          <a:off x="1071538" y="187642"/>
          <a:ext cx="7643866" cy="5675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  <a:gridCol w="2286016"/>
              </a:tblGrid>
              <a:tr h="60853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MANUTENÇÃO DAS ATIV. DO PACS</a:t>
                      </a:r>
                      <a:endParaRPr lang="pt-BR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655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Vencimentos e Vantagens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46.227,26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723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Material de Consumo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R$ 13.127,43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8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Diárias</a:t>
                      </a: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t-B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civil</a:t>
                      </a:r>
                      <a:endParaRPr kumimoji="0" lang="pt-B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R$ 716,00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0544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MANUTENÇÃO DA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 ATIVIDADES  MAC.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9789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Material de Consumo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25.778,89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Serviços de Terceiros Pessoa Jurídica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R$ 21.350,00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167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MANUTENÇÃO ATV.  HPP</a:t>
                      </a:r>
                      <a:endParaRPr lang="pt-BR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632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Vencimentos e Vantagens (folha)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R$ 14.504,48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14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Diárias - civil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4.621,40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272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Material de Consumo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37.076,08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072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Passagens- despesas de Locomoção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  <a:r>
                        <a:rPr lang="pt-BR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879,00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7399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Serviços</a:t>
                      </a:r>
                      <a:r>
                        <a:rPr lang="pt-BR" sz="2000" baseline="0" dirty="0" smtClean="0">
                          <a:latin typeface="Arial" pitchFamily="34" charset="0"/>
                          <a:cs typeface="Arial" pitchFamily="34" charset="0"/>
                        </a:rPr>
                        <a:t> de Terceiros Pessoa Jurídica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4.209,05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88" y="6148131"/>
            <a:ext cx="870612" cy="71435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100780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72536"/>
              </p:ext>
            </p:extLst>
          </p:nvPr>
        </p:nvGraphicFramePr>
        <p:xfrm>
          <a:off x="1142976" y="357166"/>
          <a:ext cx="7715304" cy="486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26"/>
                <a:gridCol w="2214578"/>
              </a:tblGrid>
              <a:tr h="472142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MANUTENÇÃO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DAS ATIVIDADES DO CO-FINANCIAMENTO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2142">
                <a:tc>
                  <a:txBody>
                    <a:bodyPr/>
                    <a:lstStyle/>
                    <a:p>
                      <a:pPr algn="l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Material de Consumo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5.999,76</a:t>
                      </a:r>
                      <a:endParaRPr lang="pt-BR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21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MANUTENÇÃO DAS ATIV. VIG. EM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SAÚDE</a:t>
                      </a:r>
                      <a:endParaRPr lang="pt-BR" sz="2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0666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Diárias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R$ 5.952,00</a:t>
                      </a:r>
                      <a:endParaRPr lang="pt-BR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666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Material de Consumo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R$ 5.140,08</a:t>
                      </a:r>
                      <a:endParaRPr lang="pt-BR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666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Passagens- despesas</a:t>
                      </a:r>
                      <a:r>
                        <a:rPr lang="pt-BR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com Locomoção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R$ 1.436,00</a:t>
                      </a:r>
                      <a:endParaRPr lang="pt-BR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6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MANUTENÇÃO</a:t>
                      </a:r>
                      <a:r>
                        <a:rPr lang="pt-BR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DAS ATIV. EPIDEMIOLOGIA</a:t>
                      </a:r>
                      <a:endParaRPr lang="pt-BR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066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Diárias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648,00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666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Material de Consumo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3.181,32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Passagens- despesas com Locomoção</a:t>
                      </a:r>
                      <a:endParaRPr kumimoji="0" lang="pt-B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120,00</a:t>
                      </a:r>
                      <a:endParaRPr lang="pt-B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704856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REDE FISÍCA DE SERVIÇOS DE SAÚDE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7328" y="1628800"/>
            <a:ext cx="7691136" cy="450707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endParaRPr lang="pt-BR" sz="16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pt-BR" sz="4900" b="1" dirty="0" smtClean="0">
                <a:latin typeface="Arial" pitchFamily="34" charset="0"/>
                <a:cs typeface="Arial" pitchFamily="34" charset="0"/>
              </a:rPr>
              <a:t>ESTABELECIMENTOS DE SAÚDE POR TIPO DE GESTÃO</a:t>
            </a:r>
          </a:p>
          <a:p>
            <a:pPr algn="ctr"/>
            <a:endParaRPr lang="pt-BR" sz="43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300" b="1" dirty="0" smtClean="0">
                <a:latin typeface="Arial" pitchFamily="34" charset="0"/>
                <a:cs typeface="Arial" pitchFamily="34" charset="0"/>
              </a:rPr>
              <a:t>01</a:t>
            </a:r>
            <a:r>
              <a:rPr lang="pt-BR" sz="4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3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pt-BR" sz="4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300" dirty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300" b="1" dirty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ESTABELECIMENTO </a:t>
            </a:r>
            <a:r>
              <a:rPr lang="pt-BR" sz="43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4300" dirty="0" smtClean="0">
                <a:latin typeface="Arial Black" pitchFamily="34" charset="0"/>
                <a:cs typeface="Arial" pitchFamily="34" charset="0"/>
              </a:rPr>
              <a:t>CENTRO DE SAUDE  FRANCISCO AMARAL DE BRITO- HPP CNES – 2806738.</a:t>
            </a:r>
          </a:p>
          <a:p>
            <a:endParaRPr lang="pt-BR" sz="43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300" b="1" dirty="0" smtClean="0">
                <a:latin typeface="Arial" pitchFamily="34" charset="0"/>
                <a:cs typeface="Arial" pitchFamily="34" charset="0"/>
              </a:rPr>
              <a:t>01- ESTABELECIMENTO </a:t>
            </a:r>
            <a:r>
              <a:rPr lang="pt-BR" sz="43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4300" b="1" dirty="0" smtClean="0">
                <a:latin typeface="Arial" pitchFamily="34" charset="0"/>
                <a:cs typeface="Arial" pitchFamily="34" charset="0"/>
              </a:rPr>
              <a:t>ESF </a:t>
            </a:r>
            <a:r>
              <a:rPr lang="pt-BR" sz="4300" dirty="0" smtClean="0">
                <a:latin typeface="Arial Black" pitchFamily="34" charset="0"/>
                <a:cs typeface="Arial" pitchFamily="34" charset="0"/>
              </a:rPr>
              <a:t>– EQUIPE SAÚDE FAMILIA  - 01  CNES 6712207.</a:t>
            </a:r>
          </a:p>
          <a:p>
            <a:endParaRPr lang="pt-BR" sz="4300" dirty="0" smtClean="0">
              <a:latin typeface="Arial Black" pitchFamily="34" charset="0"/>
              <a:cs typeface="Arial" pitchFamily="34" charset="0"/>
            </a:endParaRPr>
          </a:p>
          <a:p>
            <a:pPr lvl="0">
              <a:buClr>
                <a:srgbClr val="3891A7"/>
              </a:buClr>
            </a:pPr>
            <a:r>
              <a:rPr lang="pt-BR" sz="43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01 </a:t>
            </a:r>
            <a:r>
              <a:rPr lang="pt-BR" sz="4300" b="1" dirty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–  ESTABELECIMENTO </a:t>
            </a: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43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ESF</a:t>
            </a: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300" dirty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t-BR" sz="4300" dirty="0">
                <a:solidFill>
                  <a:srgbClr val="4F271C">
                    <a:shade val="30000"/>
                    <a:satMod val="150000"/>
                  </a:srgbClr>
                </a:solidFill>
                <a:latin typeface="Arial Black" pitchFamily="34" charset="0"/>
                <a:cs typeface="Arial" pitchFamily="34" charset="0"/>
              </a:rPr>
              <a:t>EQUIPE SAÚDE FAMILIA </a:t>
            </a: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 Black" pitchFamily="34" charset="0"/>
                <a:cs typeface="Arial" pitchFamily="34" charset="0"/>
              </a:rPr>
              <a:t>– 02 – CNES 2806738.</a:t>
            </a:r>
          </a:p>
          <a:p>
            <a:pPr lvl="0">
              <a:buClr>
                <a:srgbClr val="3891A7"/>
              </a:buClr>
            </a:pPr>
            <a:r>
              <a:rPr lang="pt-BR" sz="43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01 – </a:t>
            </a:r>
            <a:r>
              <a:rPr lang="pt-BR" sz="4300" b="1" dirty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 ESTABELECIMENTO </a:t>
            </a: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 Black" pitchFamily="34" charset="0"/>
                <a:cs typeface="Arial" pitchFamily="34" charset="0"/>
              </a:rPr>
              <a:t>SAÚDE BUCAL  - </a:t>
            </a:r>
            <a:r>
              <a:rPr lang="pt-BR" sz="4300" dirty="0">
                <a:solidFill>
                  <a:srgbClr val="4F271C">
                    <a:shade val="30000"/>
                    <a:satMod val="150000"/>
                  </a:srgbClr>
                </a:solidFill>
                <a:latin typeface="Arial Black" pitchFamily="34" charset="0"/>
                <a:cs typeface="Arial" pitchFamily="34" charset="0"/>
              </a:rPr>
              <a:t>CNES </a:t>
            </a: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 Black" pitchFamily="34" charset="0"/>
                <a:cs typeface="Arial" pitchFamily="34" charset="0"/>
              </a:rPr>
              <a:t>6712207</a:t>
            </a:r>
          </a:p>
          <a:p>
            <a:pPr lvl="0">
              <a:buClr>
                <a:srgbClr val="3891A7"/>
              </a:buClr>
            </a:pPr>
            <a:r>
              <a:rPr lang="pt-BR" sz="43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01 –</a:t>
            </a: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43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CENTRO DE REGULAÇÃO </a:t>
            </a: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 Black" pitchFamily="34" charset="0"/>
                <a:cs typeface="Arial" pitchFamily="34" charset="0"/>
              </a:rPr>
              <a:t>AGENDAMENTOS DE  CONSULTAS E EXAMES ESPECIALIZADOS.</a:t>
            </a:r>
          </a:p>
          <a:p>
            <a:pPr lvl="0">
              <a:buClr>
                <a:srgbClr val="3891A7"/>
              </a:buClr>
            </a:pP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 Black" pitchFamily="34" charset="0"/>
                <a:cs typeface="Arial" pitchFamily="34" charset="0"/>
              </a:rPr>
              <a:t>01 – VIGILÂNCIA SANITARIA CNES 6760648</a:t>
            </a:r>
          </a:p>
          <a:p>
            <a:pPr lvl="0">
              <a:buClr>
                <a:srgbClr val="3891A7"/>
              </a:buClr>
            </a:pPr>
            <a:r>
              <a:rPr lang="pt-BR" sz="43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Arial Black" pitchFamily="34" charset="0"/>
                <a:cs typeface="Arial" pitchFamily="34" charset="0"/>
              </a:rPr>
              <a:t>01 – SETOR DE ENDEMIAS </a:t>
            </a:r>
          </a:p>
          <a:p>
            <a:pPr lvl="0">
              <a:buClr>
                <a:srgbClr val="3891A7"/>
              </a:buClr>
            </a:pPr>
            <a:endParaRPr lang="pt-BR" sz="4300" dirty="0">
              <a:solidFill>
                <a:srgbClr val="4F271C">
                  <a:shade val="30000"/>
                  <a:satMod val="1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300" b="1" dirty="0">
                <a:solidFill>
                  <a:srgbClr val="4F271C">
                    <a:shade val="30000"/>
                    <a:satMod val="150000"/>
                  </a:srgbClr>
                </a:solidFill>
                <a:latin typeface="Arial Black" pitchFamily="34" charset="0"/>
                <a:cs typeface="Arial" pitchFamily="34" charset="0"/>
              </a:rPr>
              <a:t>100 % ESTABELECIMENTOS  SAÚDE  MUNICIPAL</a:t>
            </a:r>
            <a:endParaRPr lang="pt-BR" sz="43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43644"/>
            <a:ext cx="720080" cy="714356"/>
          </a:xfrm>
          <a:prstGeom prst="rect">
            <a:avLst/>
          </a:prstGeom>
          <a:noFill/>
        </p:spPr>
      </p:pic>
      <p:sp>
        <p:nvSpPr>
          <p:cNvPr id="11" name="Fluxograma: Processo 10"/>
          <p:cNvSpPr/>
          <p:nvPr/>
        </p:nvSpPr>
        <p:spPr>
          <a:xfrm>
            <a:off x="1187624" y="6405304"/>
            <a:ext cx="7560840" cy="25547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18288"/>
      </p:ext>
    </p:extLst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200" dirty="0" smtClean="0">
                <a:latin typeface="Arial" pitchFamily="34" charset="0"/>
                <a:cs typeface="Arial" pitchFamily="34" charset="0"/>
              </a:rPr>
              <a:t>RELAÇÃO DE VEICULOS USADOS NO ATENDIMENTO NA REDE HOSPITALAR E ATENÇÃO BASICA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986511"/>
              </p:ext>
            </p:extLst>
          </p:nvPr>
        </p:nvGraphicFramePr>
        <p:xfrm>
          <a:off x="1435608" y="2276872"/>
          <a:ext cx="749808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6143644"/>
            <a:ext cx="720080" cy="714356"/>
          </a:xfrm>
          <a:prstGeom prst="rect">
            <a:avLst/>
          </a:prstGeom>
          <a:noFill/>
        </p:spPr>
      </p:pic>
      <p:sp>
        <p:nvSpPr>
          <p:cNvPr id="10" name="Fluxograma: Processo 9"/>
          <p:cNvSpPr/>
          <p:nvPr/>
        </p:nvSpPr>
        <p:spPr>
          <a:xfrm>
            <a:off x="1187624" y="6405304"/>
            <a:ext cx="7560840" cy="25547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87426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CENTRAL DE REGULAÇÃO</a:t>
            </a:r>
            <a:r>
              <a:rPr lang="pt-BR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Calibri"/>
              </a:rPr>
            </a:br>
            <a:r>
              <a:rPr lang="pt-BR" sz="2800" b="1" dirty="0">
                <a:latin typeface="Calibri"/>
              </a:rPr>
              <a:t>Agendamento de Consultas na Atenção Especializada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642571"/>
              </p:ext>
            </p:extLst>
          </p:nvPr>
        </p:nvGraphicFramePr>
        <p:xfrm>
          <a:off x="1403648" y="1484785"/>
          <a:ext cx="7499350" cy="467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ESPECIALIDADE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QUANT.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CARDIOLOGISTA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ENDOCLINOLOGISTA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9647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OTORRINO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CIRURGIÃO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PSIQUIATRA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INFECTOLOGISTA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DERMATOLOGISTA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ORTOPEDISTA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OFTALMOLOGISTA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NEUROLOGISTA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GINECOLOGISTA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6" name="Fluxograma: Processo 5"/>
          <p:cNvSpPr/>
          <p:nvPr/>
        </p:nvSpPr>
        <p:spPr>
          <a:xfrm>
            <a:off x="1331640" y="6405304"/>
            <a:ext cx="7560840" cy="25547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98905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6996036"/>
              </p:ext>
            </p:extLst>
          </p:nvPr>
        </p:nvGraphicFramePr>
        <p:xfrm>
          <a:off x="1435608" y="274638"/>
          <a:ext cx="73128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532037"/>
              </p:ext>
            </p:extLst>
          </p:nvPr>
        </p:nvGraphicFramePr>
        <p:xfrm>
          <a:off x="1411810" y="1988839"/>
          <a:ext cx="7336654" cy="2742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470"/>
                <a:gridCol w="1656184"/>
              </a:tblGrid>
              <a:tr h="51427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ESPECIALIDADE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QUANT.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7133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PEDIATRA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7133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GASTRO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7133">
                <a:tc>
                  <a:txBody>
                    <a:bodyPr/>
                    <a:lstStyle/>
                    <a:p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713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pt-B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CONSULTAS REALIZADAS NO PERIODO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308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6" name="Fluxograma: Processo 5"/>
          <p:cNvSpPr/>
          <p:nvPr/>
        </p:nvSpPr>
        <p:spPr>
          <a:xfrm>
            <a:off x="1331640" y="6405304"/>
            <a:ext cx="7560840" cy="25547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27733"/>
      </p:ext>
    </p:extLst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30946720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831767"/>
              </p:ext>
            </p:extLst>
          </p:nvPr>
        </p:nvGraphicFramePr>
        <p:xfrm>
          <a:off x="1435100" y="1447800"/>
          <a:ext cx="7457380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705"/>
                <a:gridCol w="2046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EXAMES</a:t>
                      </a:r>
                      <a:endParaRPr lang="pt-B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QUANT.</a:t>
                      </a:r>
                      <a:endParaRPr lang="pt-B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RESSONANCIA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TOMOGRAFIA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USG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RX - GERAL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TOTAL DE EXAMES REALIZADOS NO PERIODO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6" name="Fluxograma: Processo 5"/>
          <p:cNvSpPr/>
          <p:nvPr/>
        </p:nvSpPr>
        <p:spPr>
          <a:xfrm>
            <a:off x="1331640" y="6405304"/>
            <a:ext cx="7560840" cy="25547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7534"/>
      </p:ext>
    </p:extLst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5632778"/>
              </p:ext>
            </p:extLst>
          </p:nvPr>
        </p:nvGraphicFramePr>
        <p:xfrm>
          <a:off x="1071538" y="274638"/>
          <a:ext cx="767692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317782"/>
              </p:ext>
            </p:extLst>
          </p:nvPr>
        </p:nvGraphicFramePr>
        <p:xfrm>
          <a:off x="1153674" y="1628800"/>
          <a:ext cx="7499350" cy="430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350"/>
                <a:gridCol w="1224136"/>
                <a:gridCol w="2640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PROF.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MEDICA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MEDICOS</a:t>
                      </a:r>
                    </a:p>
                  </a:txBody>
                  <a:tcPr marL="68580" marR="68580" marT="0" marB="0"/>
                </a:tc>
              </a:tr>
              <a:tr h="16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DE ENFERMAGEM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ENFERMEIROS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CURTIVO GRAU I C/ OU S/ DEBRIDAMENTO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ENFERMEIROS</a:t>
                      </a:r>
                    </a:p>
                  </a:txBody>
                  <a:tcPr marL="68580" marR="68580" marT="0" marB="0"/>
                </a:tc>
              </a:tr>
              <a:tr h="17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CURTIVO GRAU I C/ OU S/ DEBRIDAMENTO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TECNICO DE ENFERMAGEM</a:t>
                      </a:r>
                    </a:p>
                  </a:txBody>
                  <a:tcPr marL="68580" marR="68580" marT="0" marB="0"/>
                </a:tc>
              </a:tr>
              <a:tr h="18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INALAÇÃO E NEBULIZAÇÃO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ENFERMEIROS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INALAÇÃO E NEBULIZAÇÃO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TECNICO DE ENFERMAGEM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RETIRADA DE PONTOS DE CIRURGIAS BÁSICA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ENFERMEIROS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RETIRADA DE PONTOS DE CIRURGIAS BÁSICA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TECNICO DE ENFERMAGEM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EXISÃO E/OU SUTURA SIMPLES PEQ. LESÓES/FERIMENTOS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TERAPIA DE REIDRATAÇÃO ORAL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6" name="Fluxograma: Processo 5"/>
          <p:cNvSpPr/>
          <p:nvPr/>
        </p:nvSpPr>
        <p:spPr>
          <a:xfrm>
            <a:off x="1259632" y="6149842"/>
            <a:ext cx="7488832" cy="47667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34020"/>
      </p:ext>
    </p:extLst>
  </p:cSld>
  <p:clrMapOvr>
    <a:masterClrMapping/>
  </p:clrMapOvr>
  <p:transition spd="slow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83512113"/>
              </p:ext>
            </p:extLst>
          </p:nvPr>
        </p:nvGraphicFramePr>
        <p:xfrm>
          <a:off x="1435608" y="274638"/>
          <a:ext cx="749808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963761"/>
              </p:ext>
            </p:extLst>
          </p:nvPr>
        </p:nvGraphicFramePr>
        <p:xfrm>
          <a:off x="1435100" y="1268759"/>
          <a:ext cx="7499349" cy="550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964"/>
                <a:gridCol w="1224136"/>
                <a:gridCol w="2562249"/>
              </a:tblGrid>
              <a:tr h="38333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PROF.</a:t>
                      </a:r>
                      <a:endParaRPr lang="pt-BR" dirty="0"/>
                    </a:p>
                  </a:txBody>
                  <a:tcPr/>
                </a:tc>
              </a:tr>
              <a:tr h="26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TERAPIA DE REIDRATAÇÃO ORAL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ENFERMEIROS</a:t>
                      </a:r>
                    </a:p>
                  </a:txBody>
                  <a:tcPr marL="68580" marR="68580" marT="0" marB="0"/>
                </a:tc>
              </a:tr>
              <a:tr h="26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AFERIÇÃO DE PRESSÃO ARTERIAL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ENFERMEIROS</a:t>
                      </a:r>
                    </a:p>
                  </a:txBody>
                  <a:tcPr marL="68580" marR="68580" marT="0" marB="0"/>
                </a:tc>
              </a:tr>
              <a:tr h="48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AFERIÇÃO DE PRESSÃO ARTERIAL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TECNICO DE ENFERMAGEM</a:t>
                      </a:r>
                    </a:p>
                  </a:txBody>
                  <a:tcPr marL="68580" marR="68580" marT="0" marB="0"/>
                </a:tc>
              </a:tr>
              <a:tr h="26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AVALIAÇÃO ANTROMETRICA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ENFERMEIROS</a:t>
                      </a:r>
                    </a:p>
                  </a:txBody>
                  <a:tcPr marL="68580" marR="68580" marT="0" marB="0"/>
                </a:tc>
              </a:tr>
              <a:tr h="48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AVALIAÇÃO ANTROMETRICA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TECNICO DE ENFERMAGEM</a:t>
                      </a:r>
                    </a:p>
                  </a:txBody>
                  <a:tcPr marL="68580" marR="68580" marT="0" marB="0"/>
                </a:tc>
              </a:tr>
              <a:tr h="48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ADMINISTRAÇÃO DE MEDICAMENTOS EM A.B.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ENFERMEIROS</a:t>
                      </a:r>
                    </a:p>
                  </a:txBody>
                  <a:tcPr marL="68580" marR="68580" marT="0" marB="0"/>
                </a:tc>
              </a:tr>
              <a:tr h="48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ADMINISTRAÇÃO DE MEDICAMENTOS EM A.B.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TECNICO DE ENFERMAGEM</a:t>
                      </a:r>
                    </a:p>
                  </a:txBody>
                  <a:tcPr marL="68580" marR="68580" marT="0" marB="0"/>
                </a:tc>
              </a:tr>
              <a:tr h="26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GLICEMIA CAPILAR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ENFERMEIROS</a:t>
                      </a:r>
                    </a:p>
                  </a:txBody>
                  <a:tcPr marL="68580" marR="68580" marT="0" marB="0"/>
                </a:tc>
              </a:tr>
              <a:tr h="26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OXIGENOTERAPIA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MEDICOS</a:t>
                      </a:r>
                    </a:p>
                  </a:txBody>
                  <a:tcPr marL="68580" marR="68580" marT="0" marB="0"/>
                </a:tc>
              </a:tr>
              <a:tr h="236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CATETERISMO VESICAL DE ALIVIO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ENFERMEIROS</a:t>
                      </a:r>
                    </a:p>
                  </a:txBody>
                  <a:tcPr marL="68580" marR="68580" marT="0" marB="0"/>
                </a:tc>
              </a:tr>
              <a:tr h="48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ATENDIMENTO DE URGENCIA EM ATENÇÃO BASICA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MEDICOS</a:t>
                      </a:r>
                    </a:p>
                  </a:txBody>
                  <a:tcPr marL="68580" marR="68580" marT="0" marB="0"/>
                </a:tc>
              </a:tr>
              <a:tr h="48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ATENDIMENTO DE URGENCIA EM ATENÇÃO BASICA C/ REMOÇÃO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MEDICOS</a:t>
                      </a:r>
                    </a:p>
                  </a:txBody>
                  <a:tcPr marL="68580" marR="68580" marT="0" marB="0"/>
                </a:tc>
              </a:tr>
              <a:tr h="48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ATENDIMENTO DE URGENCIA EM ATENÇÃO BASICA C/ OBSERVAÇÃO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334510"/>
      </p:ext>
    </p:extLst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7230796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939406"/>
              </p:ext>
            </p:extLst>
          </p:nvPr>
        </p:nvGraphicFramePr>
        <p:xfrm>
          <a:off x="1547813" y="1447800"/>
          <a:ext cx="734536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323"/>
                <a:gridCol w="30970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PROCEDIMENTOS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QUANT.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INSPEÇÃO SANITÁRIA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LICENCIAMENTO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CADASTRO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INSPEÇÃO= VIGIAGUA-SISAGUA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r>
                        <a:rPr lang="pt-B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 Amostras</a:t>
                      </a:r>
                      <a:r>
                        <a:rPr lang="pt-B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p/Cloro</a:t>
                      </a:r>
                    </a:p>
                    <a:p>
                      <a:r>
                        <a:rPr lang="pt-B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10 – Amostras p/ Turbidez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DENUNCIAS</a:t>
                      </a:r>
                      <a:r>
                        <a:rPr lang="pt-B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- RECEBIDAS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VACINAS</a:t>
                      </a:r>
                      <a:r>
                        <a:rPr lang="pt-B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ANT-RABICA CAMPANHA ZONA URBANA 23/08/2014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CÃES = 144 Doses</a:t>
                      </a:r>
                    </a:p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GATOS</a:t>
                      </a:r>
                      <a:r>
                        <a:rPr lang="pt-B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= 21 Doses</a:t>
                      </a:r>
                    </a:p>
                    <a:p>
                      <a:r>
                        <a:rPr lang="pt-B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Total = 165 Doses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7" name="Fluxograma: Processo 6"/>
          <p:cNvSpPr/>
          <p:nvPr/>
        </p:nvSpPr>
        <p:spPr>
          <a:xfrm>
            <a:off x="1547664" y="6309320"/>
            <a:ext cx="7200800" cy="21602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45709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8" y="5970610"/>
            <a:ext cx="1071538" cy="714356"/>
          </a:xfrm>
          <a:prstGeom prst="rect">
            <a:avLst/>
          </a:prstGeom>
          <a:noFill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76538009"/>
              </p:ext>
            </p:extLst>
          </p:nvPr>
        </p:nvGraphicFramePr>
        <p:xfrm>
          <a:off x="1000100" y="357166"/>
          <a:ext cx="7786742" cy="199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http://www.cdlportoseguro.com.br/imgs/img_prestacao_contas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29088" y="2540251"/>
            <a:ext cx="2619376" cy="186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1423885"/>
              </p:ext>
            </p:extLst>
          </p:nvPr>
        </p:nvGraphicFramePr>
        <p:xfrm>
          <a:off x="1000100" y="4429132"/>
          <a:ext cx="774836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187624" y="6085420"/>
            <a:ext cx="756084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 do Município de Parecis/RO               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3468095"/>
              </p:ext>
            </p:extLst>
          </p:nvPr>
        </p:nvGraphicFramePr>
        <p:xfrm>
          <a:off x="1435608" y="274638"/>
          <a:ext cx="7498080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569785"/>
              </p:ext>
            </p:extLst>
          </p:nvPr>
        </p:nvGraphicFramePr>
        <p:xfrm>
          <a:off x="1475656" y="1483360"/>
          <a:ext cx="741682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168352"/>
              </a:tblGrid>
              <a:tr h="33469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PROCEDIMENTOS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QUANT.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696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LI+T- LEVANTAMENTO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INDICE – Visitas Domiciliar</a:t>
                      </a:r>
                      <a:endParaRPr lang="pt-BR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469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RESIDÊNCIA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1065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69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COMÉRCIO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69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TERRENO BALDIO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69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OUTROS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69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 DE PROCEDIMENTOS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itchFamily="34" charset="0"/>
                          <a:cs typeface="Arial" pitchFamily="34" charset="0"/>
                        </a:rPr>
                        <a:t>1.596</a:t>
                      </a:r>
                      <a:endParaRPr lang="pt-B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696">
                <a:tc>
                  <a:txBody>
                    <a:bodyPr/>
                    <a:lstStyle/>
                    <a:p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696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EXAMES LEISHIMANIOSE REALIZADOS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  06</a:t>
                      </a:r>
                      <a:r>
                        <a:rPr lang="pt-B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– NEGATIVO</a:t>
                      </a:r>
                    </a:p>
                    <a:p>
                      <a:pPr algn="ctr"/>
                      <a:r>
                        <a:rPr lang="pt-B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15 – POSITIVO 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7" name="Fluxograma: Processo 6"/>
          <p:cNvSpPr/>
          <p:nvPr/>
        </p:nvSpPr>
        <p:spPr>
          <a:xfrm>
            <a:off x="1259632" y="6525344"/>
            <a:ext cx="7488832" cy="21602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14687"/>
      </p:ext>
    </p:extLst>
  </p:cSld>
  <p:clrMapOvr>
    <a:masterClrMapping/>
  </p:clrMapOvr>
  <p:transition spd="slow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PROCEDIMENTOS REALIZADOS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ESF  01 – ZONA URBANA/RURAL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SEGUNDO QUADRIMESTRE 2014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806515"/>
              </p:ext>
            </p:extLst>
          </p:nvPr>
        </p:nvGraphicFramePr>
        <p:xfrm>
          <a:off x="1435100" y="1288752"/>
          <a:ext cx="7499349" cy="498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972"/>
                <a:gridCol w="1080120"/>
                <a:gridCol w="26342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QUANT.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PROFISSIONAL</a:t>
                      </a:r>
                      <a:endParaRPr lang="pt-BR" dirty="0"/>
                    </a:p>
                  </a:txBody>
                  <a:tcPr/>
                </a:tc>
              </a:tr>
              <a:tr h="17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MEDICA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MÉDICO</a:t>
                      </a:r>
                      <a:endParaRPr lang="pt-BR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OU ATENDIMENTODOMICILIAR NA ATENÇÃO BASICA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</a:t>
                      </a:r>
                      <a:endParaRPr lang="pt-BR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E OU ATENDIMENTODOMICILIAR NA ATENÇÃO BASICA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  <a:endParaRPr lang="pt-BR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3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DE ENFERMAGEM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DE PRÉ-NATAL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178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PUERPERAL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P/ ACOMPANHAMENTO DE CRESCIMENTO E DESEVOLVIMENTO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22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PREVENTIVO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RETIRADA DE PONTOS DE CIRURGIAS BÁSICA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265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CURTIVO GRAU I C/ OU S/ DEBRIDAMENTO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274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AFERIÇÃO DE PRESSÃO ARTERIAL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TECNICO </a:t>
                      </a: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</a:t>
                      </a:r>
                      <a:r>
                        <a:rPr lang="pt-BR" sz="14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ENFERMAGEM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7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5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AFERIÇÃO DE PRESSÃO ARTERIAL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7" name="Fluxograma: Processo 6"/>
          <p:cNvSpPr/>
          <p:nvPr/>
        </p:nvSpPr>
        <p:spPr>
          <a:xfrm>
            <a:off x="1403648" y="6405304"/>
            <a:ext cx="7344816" cy="25547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82453"/>
      </p:ext>
    </p:extLst>
  </p:cSld>
  <p:clrMapOvr>
    <a:masterClrMapping/>
  </p:clrMapOvr>
  <p:transition spd="slow"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t-B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PROCEDIMENTOS REALIZADOS NO ESF  01 – ZONA </a:t>
            </a:r>
            <a:r>
              <a:rPr lang="pt-B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URBANA/RURAL </a:t>
            </a:r>
            <a:r>
              <a:rPr lang="pt-B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SEGUNDO QUADRIMESTRE 2014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252869"/>
              </p:ext>
            </p:extLst>
          </p:nvPr>
        </p:nvGraphicFramePr>
        <p:xfrm>
          <a:off x="1435100" y="1447800"/>
          <a:ext cx="7499349" cy="38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028"/>
                <a:gridCol w="1080120"/>
                <a:gridCol w="2130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PROFISSIONAL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AFERIÇÃO DE PRESSÃO ARTERIAL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AVALIAÇÃO ANTROMETRICA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CATETERISMO VESICAL DE DEMORA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ATIVIDADE EDUCATIVA/ORINTAÇÃO EM GRUPO NA ATENÇÃO BASICA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43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GLICEMIA CAPILAR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ATENDIMENTO DE URGENCIA EM ATENÇÃO BASICA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COLETA DE SANGUE P/TRIAGEM NEONATAL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PROCEDIMENTOS</a:t>
                      </a:r>
                      <a:r>
                        <a:rPr lang="pt-BR" sz="16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ODONTOLOGICOS</a:t>
                      </a:r>
                      <a:endParaRPr lang="pt-BR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918</a:t>
                      </a:r>
                      <a:endParaRPr lang="pt-BR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ODONTOLOGO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6" name="Fluxograma: Processo 5"/>
          <p:cNvSpPr/>
          <p:nvPr/>
        </p:nvSpPr>
        <p:spPr>
          <a:xfrm>
            <a:off x="1331640" y="6309320"/>
            <a:ext cx="7488832" cy="35145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48812"/>
      </p:ext>
    </p:extLst>
  </p:cSld>
  <p:clrMapOvr>
    <a:masterClrMapping/>
  </p:clrMapOvr>
  <p:transition spd="slow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PROCEDIMENTOS REALIZADOS NO ESF 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02 </a:t>
            </a:r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ZONA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RURAL </a:t>
            </a:r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SEGUNDO QUADRIMESTRE 2014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112356"/>
              </p:ext>
            </p:extLst>
          </p:nvPr>
        </p:nvGraphicFramePr>
        <p:xfrm>
          <a:off x="1475656" y="1317833"/>
          <a:ext cx="7499349" cy="500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964"/>
                <a:gridCol w="1286602"/>
                <a:gridCol w="2499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PROFISSIONAL</a:t>
                      </a:r>
                      <a:endParaRPr lang="pt-BR" dirty="0"/>
                    </a:p>
                  </a:txBody>
                  <a:tcPr/>
                </a:tc>
              </a:tr>
              <a:tr h="242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MEDICA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DE PRÉ-NATAL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OU ATENDIMENTODOMICILIAR NA ATENÇÃO BASICA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E OU ATENDIMENTODOMICILIAR NA ATENÇÃO BASICA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28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DE ENFERMAGEM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20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DE PRÉ-NATAL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136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PUERPERAL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 P/ ACOMPANHAMENTO DE CRESCIMENTO E DESEVOLVIMENTO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PREVENTIVO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RETIRADA DE PONTOS DE CIRURGIAS BÁSICA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CURTIVO GRAU I C/ OU S/ DEBRIDAMENTO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9" name="Fluxograma: Processo 8"/>
          <p:cNvSpPr/>
          <p:nvPr/>
        </p:nvSpPr>
        <p:spPr>
          <a:xfrm>
            <a:off x="1475656" y="6405304"/>
            <a:ext cx="7416824" cy="25547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Fundo </a:t>
            </a: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 de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Saúde 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03795"/>
      </p:ext>
    </p:extLst>
  </p:cSld>
  <p:clrMapOvr>
    <a:masterClrMapping/>
  </p:clrMapOvr>
  <p:transition spd="slow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PROCEDIMENTOS REALIZADOS NO ESF  02 – ZONA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RURAL </a:t>
            </a:r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SEGUNDO QUADRIMESTRE 2014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73537"/>
              </p:ext>
            </p:extLst>
          </p:nvPr>
        </p:nvGraphicFramePr>
        <p:xfrm>
          <a:off x="1435100" y="1447800"/>
          <a:ext cx="7499349" cy="443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012"/>
                <a:gridCol w="1080120"/>
                <a:gridCol w="22742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PROFISSIONAL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CURTIVO GRAU I C/ OU S/ DEBRIDAMENTO (POR PACIENTE)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TECNICO DE ENFERMAGEM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INALAÇÃO E NEBULIZAÇÃO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TERAPIA DE REIDRATAÇÃO ORAL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AFERIÇÃO DE PRESSÃO ARTERIAL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TECNICO DE ENFERMAGEM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AFERIÇÃO DE PRESSÃO ARTERIAL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MEDICO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AFERIÇÃO DE PRESSÃO ARTERIAL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AVALIAÇÃO ANTROMETRICA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ATIVIDADE EDUCATIVA/ORINTAÇÃO EM GRUPO NA ATENÇÃO BASICA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GLICEMIA CAPILAR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COLETA DE SANGUE P/TRIAGEM NEONATAL</a:t>
                      </a:r>
                      <a:endParaRPr lang="pt-BR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ENFERMEIRA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31640" y="6309320"/>
            <a:ext cx="763284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839332"/>
      </p:ext>
    </p:extLst>
  </p:cSld>
  <p:clrMapOvr>
    <a:masterClrMapping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3847745"/>
              </p:ext>
            </p:extLst>
          </p:nvPr>
        </p:nvGraphicFramePr>
        <p:xfrm>
          <a:off x="1435608" y="274320"/>
          <a:ext cx="724084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1319115"/>
              </p:ext>
            </p:extLst>
          </p:nvPr>
        </p:nvGraphicFramePr>
        <p:xfrm>
          <a:off x="1403648" y="1484785"/>
          <a:ext cx="3565528" cy="383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528"/>
              </a:tblGrid>
              <a:tr h="435362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VACINAÇÃO ROTAVIRUS</a:t>
                      </a:r>
                      <a:endParaRPr lang="pt-B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ROTAVIRUS</a:t>
                      </a:r>
                      <a:endParaRPr lang="pt-B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534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  <a:r>
                        <a:rPr lang="pt-BR" sz="16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Doses</a:t>
                      </a:r>
                      <a:endParaRPr lang="pt-B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35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BCG</a:t>
                      </a:r>
                      <a:endParaRPr lang="pt-B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35362">
                <a:tc>
                  <a:txBody>
                    <a:bodyPr/>
                    <a:lstStyle/>
                    <a:p>
                      <a:r>
                        <a:rPr lang="pt-BR" b="1" dirty="0" smtClean="0"/>
                        <a:t>03 - Doses</a:t>
                      </a:r>
                    </a:p>
                  </a:txBody>
                  <a:tcPr/>
                </a:tc>
              </a:tr>
              <a:tr h="43536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HEPATITE B</a:t>
                      </a:r>
                      <a:endParaRPr lang="pt-B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5362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18 - Doses</a:t>
                      </a:r>
                    </a:p>
                  </a:txBody>
                  <a:tcPr/>
                </a:tc>
              </a:tr>
              <a:tr h="435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PNEUMOCÓCICA</a:t>
                      </a:r>
                      <a:endParaRPr lang="pt-BR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35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18 -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Doses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6372749"/>
              </p:ext>
            </p:extLst>
          </p:nvPr>
        </p:nvGraphicFramePr>
        <p:xfrm>
          <a:off x="5148064" y="1544752"/>
          <a:ext cx="3456384" cy="3726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351143"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VACINAÇÃO TRÍPLICE V</a:t>
                      </a:r>
                      <a:r>
                        <a:rPr kumimoji="0"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IRAL</a:t>
                      </a:r>
                    </a:p>
                  </a:txBody>
                  <a:tcPr/>
                </a:tc>
              </a:tr>
              <a:tr h="316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TRIPICE VIRAL 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pt-BR" sz="16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pt-B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9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34</a:t>
                      </a:r>
                      <a:r>
                        <a:rPr lang="pt-BR" sz="16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Doses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PENTA</a:t>
                      </a:r>
                    </a:p>
                  </a:txBody>
                  <a:tcPr marL="68580" marR="68580" marT="0" marB="0"/>
                </a:tc>
              </a:tr>
              <a:tr h="496931">
                <a:tc>
                  <a:txBody>
                    <a:bodyPr/>
                    <a:lstStyle/>
                    <a:p>
                      <a:r>
                        <a:rPr lang="pt-BR" b="1" dirty="0" smtClean="0"/>
                        <a:t>18 - Doses</a:t>
                      </a:r>
                      <a:endParaRPr lang="pt-BR" b="1" dirty="0"/>
                    </a:p>
                  </a:txBody>
                  <a:tcPr/>
                </a:tc>
              </a:tr>
              <a:tr h="35114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MENINGOCÓCIA</a:t>
                      </a:r>
                      <a:endParaRPr lang="pt-BR" b="1" dirty="0"/>
                    </a:p>
                  </a:txBody>
                  <a:tcPr/>
                </a:tc>
              </a:tr>
              <a:tr h="496931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21 - Doses</a:t>
                      </a:r>
                      <a:endParaRPr lang="pt-BR" b="1" dirty="0"/>
                    </a:p>
                  </a:txBody>
                  <a:tcPr/>
                </a:tc>
              </a:tr>
              <a:tr h="31655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TETRA VIRAL</a:t>
                      </a:r>
                      <a:endParaRPr lang="pt-BR" b="1" dirty="0"/>
                    </a:p>
                  </a:txBody>
                  <a:tcPr/>
                </a:tc>
              </a:tr>
              <a:tr h="496931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20 - Doses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929330"/>
            <a:ext cx="1071538" cy="71435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143076" y="6463208"/>
            <a:ext cx="682141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Fundo Municipal de Saúde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61386"/>
      </p:ext>
    </p:extLst>
  </p:cSld>
  <p:clrMapOvr>
    <a:masterClrMapping/>
  </p:clrMapOvr>
  <p:transition spd="slow"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457200" y="5013176"/>
            <a:ext cx="8147248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pt-BR" sz="1600" dirty="0" smtClean="0">
                <a:latin typeface="Arial" pitchFamily="34" charset="0"/>
                <a:cs typeface="Arial" pitchFamily="34" charset="0"/>
              </a:rPr>
              <a:t>COBERTURAS VACINAIS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(IMUNOBIOLÓGICOS)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– DOSES APLICADAS DE MAIO A AGOSTO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21255409"/>
              </p:ext>
            </p:extLst>
          </p:nvPr>
        </p:nvGraphicFramePr>
        <p:xfrm>
          <a:off x="45720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91074927"/>
              </p:ext>
            </p:extLst>
          </p:nvPr>
        </p:nvGraphicFramePr>
        <p:xfrm>
          <a:off x="4663440" y="328278"/>
          <a:ext cx="3941008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95462301"/>
              </p:ext>
            </p:extLst>
          </p:nvPr>
        </p:nvGraphicFramePr>
        <p:xfrm>
          <a:off x="467544" y="969963"/>
          <a:ext cx="39604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TRIPLICE DTP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</a:t>
                      </a:r>
                      <a:r>
                        <a:rPr lang="pt-BR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Doses</a:t>
                      </a:r>
                      <a:endParaRPr lang="pt-BR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GESTANTE (DT+DTpa)</a:t>
                      </a:r>
                      <a:endParaRPr lang="pt-BR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08 - Doses</a:t>
                      </a:r>
                      <a:endParaRPr lang="pt-BR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TRIPLICE VIRAL D 2</a:t>
                      </a:r>
                      <a:endParaRPr lang="pt-BR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20 - Doses</a:t>
                      </a:r>
                      <a:endParaRPr lang="pt-BR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DTP (TETRA/PENTA)</a:t>
                      </a:r>
                      <a:endParaRPr lang="pt-BR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18 - Doses</a:t>
                      </a:r>
                      <a:endParaRPr lang="pt-B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55478147"/>
              </p:ext>
            </p:extLst>
          </p:nvPr>
        </p:nvGraphicFramePr>
        <p:xfrm>
          <a:off x="4716016" y="1052737"/>
          <a:ext cx="3868365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365"/>
              </a:tblGrid>
              <a:tr h="335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POLIOMIELITE ORA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18</a:t>
                      </a:r>
                      <a:r>
                        <a:rPr lang="pt-BR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- 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 Doses</a:t>
                      </a:r>
                      <a:endParaRPr lang="pt-B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ESQ. SEQ. VIP/VOP</a:t>
                      </a:r>
                      <a:endParaRPr lang="pt-B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18 - Doses</a:t>
                      </a:r>
                      <a:endParaRPr lang="pt-BR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FEBRE AMARELA</a:t>
                      </a:r>
                    </a:p>
                  </a:txBody>
                  <a:tcPr marL="68580" marR="68580" marT="0" marB="0"/>
                </a:tc>
              </a:tr>
              <a:tr h="503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pt-BR" sz="16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Doses</a:t>
                      </a:r>
                      <a:endParaRPr lang="pt-BR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VARICELA</a:t>
                      </a:r>
                      <a:endParaRPr lang="pt-B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5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20 - Doses</a:t>
                      </a:r>
                      <a:endParaRPr lang="pt-B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6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187624" y="6426319"/>
            <a:ext cx="741682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        Fundo Municipal de Saúde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37443"/>
      </p:ext>
    </p:extLst>
  </p:cSld>
  <p:clrMapOvr>
    <a:masterClrMapping/>
  </p:clrMapOvr>
  <p:transition spd="slow"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289479759"/>
              </p:ext>
            </p:extLst>
          </p:nvPr>
        </p:nvGraphicFramePr>
        <p:xfrm>
          <a:off x="457200" y="516033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7391546"/>
              </p:ext>
            </p:extLst>
          </p:nvPr>
        </p:nvGraphicFramePr>
        <p:xfrm>
          <a:off x="45720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193361161"/>
              </p:ext>
            </p:extLst>
          </p:nvPr>
        </p:nvGraphicFramePr>
        <p:xfrm>
          <a:off x="466344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Espaço Reservado para Conteúdo 6"/>
          <p:cNvPicPr>
            <a:picLocks noGrp="1" noChangeAspect="1"/>
          </p:cNvPicPr>
          <p:nvPr>
            <p:ph sz="quarter" idx="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4022725" cy="3744417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268760"/>
            <a:ext cx="4022725" cy="3672408"/>
          </a:xfrm>
        </p:spPr>
      </p:pic>
      <p:sp>
        <p:nvSpPr>
          <p:cNvPr id="12" name="CaixaDeTexto 11"/>
          <p:cNvSpPr txBox="1"/>
          <p:nvPr/>
        </p:nvSpPr>
        <p:spPr>
          <a:xfrm>
            <a:off x="539552" y="6617096"/>
            <a:ext cx="806489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99984"/>
      </p:ext>
    </p:extLst>
  </p:cSld>
  <p:clrMapOvr>
    <a:masterClrMapping/>
  </p:clrMapOvr>
  <p:transition spd="slow">
    <p:push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119054145"/>
              </p:ext>
            </p:extLst>
          </p:nvPr>
        </p:nvGraphicFramePr>
        <p:xfrm>
          <a:off x="457200" y="5160336"/>
          <a:ext cx="8229600" cy="78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27724608"/>
              </p:ext>
            </p:extLst>
          </p:nvPr>
        </p:nvGraphicFramePr>
        <p:xfrm>
          <a:off x="45720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315680113"/>
              </p:ext>
            </p:extLst>
          </p:nvPr>
        </p:nvGraphicFramePr>
        <p:xfrm>
          <a:off x="466344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Espaço Reservado para Conteúdo 6"/>
          <p:cNvPicPr>
            <a:picLocks noGrp="1" noChangeAspect="1"/>
          </p:cNvPicPr>
          <p:nvPr>
            <p:ph sz="quarter" idx="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1"/>
            <a:ext cx="4022725" cy="3816424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340769"/>
            <a:ext cx="4022725" cy="3744416"/>
          </a:xfrm>
        </p:spPr>
      </p:pic>
      <p:sp>
        <p:nvSpPr>
          <p:cNvPr id="12" name="CaixaDeTexto 11"/>
          <p:cNvSpPr txBox="1"/>
          <p:nvPr/>
        </p:nvSpPr>
        <p:spPr>
          <a:xfrm>
            <a:off x="467544" y="6381328"/>
            <a:ext cx="82809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               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09312"/>
      </p:ext>
    </p:extLst>
  </p:cSld>
  <p:clrMapOvr>
    <a:masterClrMapping/>
  </p:clrMapOvr>
  <p:transition spd="slow"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60413298"/>
              </p:ext>
            </p:extLst>
          </p:nvPr>
        </p:nvGraphicFramePr>
        <p:xfrm>
          <a:off x="457200" y="516033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91772286"/>
              </p:ext>
            </p:extLst>
          </p:nvPr>
        </p:nvGraphicFramePr>
        <p:xfrm>
          <a:off x="45720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134073190"/>
              </p:ext>
            </p:extLst>
          </p:nvPr>
        </p:nvGraphicFramePr>
        <p:xfrm>
          <a:off x="466344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Espaço Reservado para Conteúdo 7"/>
          <p:cNvPicPr>
            <a:picLocks noGrp="1" noChangeAspect="1"/>
          </p:cNvPicPr>
          <p:nvPr>
            <p:ph sz="quarter" idx="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4022725" cy="3672408"/>
          </a:xfr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quarter" idx="4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196751"/>
            <a:ext cx="4022725" cy="3600401"/>
          </a:xfrm>
        </p:spPr>
      </p:pic>
      <p:sp>
        <p:nvSpPr>
          <p:cNvPr id="10" name="CaixaDeTexto 9"/>
          <p:cNvSpPr txBox="1"/>
          <p:nvPr/>
        </p:nvSpPr>
        <p:spPr>
          <a:xfrm>
            <a:off x="539552" y="6617096"/>
            <a:ext cx="81369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           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71897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4282" y="0"/>
            <a:ext cx="8686800" cy="107157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1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LEIS</a:t>
            </a:r>
            <a:endParaRPr kumimoji="0" lang="pt-BR" sz="6600" b="1" i="1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00100" y="1142984"/>
            <a:ext cx="7786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CONSTITUIÇÃO DA REPÚBLICA FEDERATIVA DO BRASIL DE 1988.</a:t>
            </a:r>
          </a:p>
          <a:p>
            <a:pPr algn="just"/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LEI 4320 e 101 (Lei das Responsabilidades Fiscais).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Estabelece normas de finanças públicas voltadas para a responsabilidade na gestão fiscal e dá outras providências.</a:t>
            </a:r>
          </a:p>
          <a:p>
            <a:pPr algn="just"/>
            <a:endParaRPr lang="pt-B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Lei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Complementar nº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141/2012 Art. 36</a:t>
            </a:r>
          </a:p>
          <a:p>
            <a:pPr algn="just"/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1538" y="6488668"/>
            <a:ext cx="80724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                                               Fundo Municipal de Saúde			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CONSTRUÇÃO DA UBS – JARDIM KEILA ZONA URBANA – FUTUTA SEDE DO ESF 01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26030427"/>
              </p:ext>
            </p:extLst>
          </p:nvPr>
        </p:nvGraphicFramePr>
        <p:xfrm>
          <a:off x="45720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36938600"/>
              </p:ext>
            </p:extLst>
          </p:nvPr>
        </p:nvGraphicFramePr>
        <p:xfrm>
          <a:off x="4663440" y="260648"/>
          <a:ext cx="40233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Espaço Reservado para Conteúdo 8"/>
          <p:cNvPicPr>
            <a:picLocks noGrp="1" noChangeAspect="1"/>
          </p:cNvPicPr>
          <p:nvPr>
            <p:ph sz="quarter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3"/>
            <a:ext cx="4022725" cy="3672408"/>
          </a:xfr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sz="quarter" idx="4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196753"/>
            <a:ext cx="4022725" cy="3672408"/>
          </a:xfrm>
        </p:spPr>
      </p:pic>
      <p:sp>
        <p:nvSpPr>
          <p:cNvPr id="11" name="CaixaDeTexto 10"/>
          <p:cNvSpPr txBox="1"/>
          <p:nvPr/>
        </p:nvSpPr>
        <p:spPr>
          <a:xfrm>
            <a:off x="467544" y="6617096"/>
            <a:ext cx="82809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22449"/>
      </p:ext>
    </p:extLst>
  </p:cSld>
  <p:clrMapOvr>
    <a:masterClrMapping/>
  </p:clrMapOvr>
  <p:transition spd="slow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360767153"/>
              </p:ext>
            </p:extLst>
          </p:nvPr>
        </p:nvGraphicFramePr>
        <p:xfrm>
          <a:off x="457200" y="516033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98673952"/>
              </p:ext>
            </p:extLst>
          </p:nvPr>
        </p:nvGraphicFramePr>
        <p:xfrm>
          <a:off x="45720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18082621"/>
              </p:ext>
            </p:extLst>
          </p:nvPr>
        </p:nvGraphicFramePr>
        <p:xfrm>
          <a:off x="466344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Espaço Reservado para Conteúdo 8"/>
          <p:cNvPicPr>
            <a:picLocks noGrp="1" noChangeAspect="1"/>
          </p:cNvPicPr>
          <p:nvPr>
            <p:ph sz="quarter" idx="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4022725" cy="3744415"/>
          </a:xfr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sz="quarter" idx="4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124744"/>
            <a:ext cx="4022725" cy="3744416"/>
          </a:xfrm>
        </p:spPr>
      </p:pic>
      <p:sp>
        <p:nvSpPr>
          <p:cNvPr id="12" name="CaixaDeTexto 11"/>
          <p:cNvSpPr txBox="1"/>
          <p:nvPr/>
        </p:nvSpPr>
        <p:spPr>
          <a:xfrm>
            <a:off x="467544" y="6463208"/>
            <a:ext cx="820891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          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87484"/>
      </p:ext>
    </p:extLst>
  </p:cSld>
  <p:clrMapOvr>
    <a:masterClrMapping/>
  </p:clrMapOvr>
  <p:transition spd="slow">
    <p:push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830662256"/>
              </p:ext>
            </p:extLst>
          </p:nvPr>
        </p:nvGraphicFramePr>
        <p:xfrm>
          <a:off x="457200" y="516033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73281179"/>
              </p:ext>
            </p:extLst>
          </p:nvPr>
        </p:nvGraphicFramePr>
        <p:xfrm>
          <a:off x="45720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094527278"/>
              </p:ext>
            </p:extLst>
          </p:nvPr>
        </p:nvGraphicFramePr>
        <p:xfrm>
          <a:off x="4663440" y="328278"/>
          <a:ext cx="4023360" cy="6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Espaço Reservado para Conteúdo 10"/>
          <p:cNvPicPr>
            <a:picLocks noGrp="1" noChangeAspect="1"/>
          </p:cNvPicPr>
          <p:nvPr>
            <p:ph sz="quarter" idx="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022725" cy="4032448"/>
          </a:xfrm>
        </p:spPr>
      </p:pic>
      <p:pic>
        <p:nvPicPr>
          <p:cNvPr id="12" name="Espaço Reservado para Conteúdo 11"/>
          <p:cNvPicPr>
            <a:picLocks noGrp="1" noChangeAspect="1"/>
          </p:cNvPicPr>
          <p:nvPr>
            <p:ph sz="quarter" idx="4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052737"/>
            <a:ext cx="4022725" cy="3960440"/>
          </a:xfrm>
        </p:spPr>
      </p:pic>
      <p:sp>
        <p:nvSpPr>
          <p:cNvPr id="7" name="CaixaDeTexto 6"/>
          <p:cNvSpPr txBox="1"/>
          <p:nvPr/>
        </p:nvSpPr>
        <p:spPr>
          <a:xfrm>
            <a:off x="467544" y="6463208"/>
            <a:ext cx="828092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           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05783"/>
      </p:ext>
    </p:extLst>
  </p:cSld>
  <p:clrMapOvr>
    <a:masterClrMapping/>
  </p:clrMapOvr>
  <p:transition spd="slow"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CONSULTÓRIO MEDICO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ESF – RURAL – Médico do Programa mais Médicos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Reniel Diaz Moralez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7416824" cy="480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6466"/>
            <a:ext cx="1071538" cy="107153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259632" y="6463208"/>
            <a:ext cx="770485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8427"/>
      </p:ext>
    </p:extLst>
  </p:cSld>
  <p:clrMapOvr>
    <a:masterClrMapping/>
  </p:clrMapOvr>
  <p:transition spd="slow"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CONSULTÓRIO MEDICO</a:t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ESF – RURAL – Médico do Programa mais Médicos</a:t>
            </a:r>
            <a:br>
              <a:rPr lang="pt-BR" sz="2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Técnica em Enfermagem:Laudiceia Gleibes do Nascimento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47800"/>
            <a:ext cx="7416824" cy="48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187624" y="6500822"/>
            <a:ext cx="77768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07424"/>
      </p:ext>
    </p:extLst>
  </p:cSld>
  <p:clrMapOvr>
    <a:masterClrMapping/>
  </p:clrMapOvr>
  <p:transition spd="slow">
    <p:push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0926706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47800"/>
            <a:ext cx="7416823" cy="480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331640" y="6500822"/>
            <a:ext cx="763284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84822"/>
      </p:ext>
    </p:extLst>
  </p:cSld>
  <p:clrMapOvr>
    <a:masterClrMapping/>
  </p:clrMapOvr>
  <p:transition spd="slow">
    <p:push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6621513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47800"/>
            <a:ext cx="7272808" cy="4800600"/>
          </a:xfrm>
        </p:spPr>
      </p:pic>
      <p:pic>
        <p:nvPicPr>
          <p:cNvPr id="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187624" y="6500822"/>
            <a:ext cx="763284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35120"/>
      </p:ext>
    </p:extLst>
  </p:cSld>
  <p:clrMapOvr>
    <a:masterClrMapping/>
  </p:clrMapOvr>
  <p:transition spd="slow">
    <p:push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0"/>
            <a:ext cx="7560840" cy="1556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CONSULTÓRIO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MEDICO/ENFERMEIRO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ESF – URBANO – Médico do Programa mais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Médicos + Enfermeira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Roeme Romero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Legra</a:t>
            </a:r>
            <a:b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Enfermeira: Solange Aparecida da Silveira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69493"/>
            <a:ext cx="7560840" cy="4811835"/>
          </a:xfrm>
        </p:spPr>
      </p:pic>
      <p:pic>
        <p:nvPicPr>
          <p:cNvPr id="5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187624" y="6500822"/>
            <a:ext cx="756084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54532"/>
      </p:ext>
    </p:extLst>
  </p:cSld>
  <p:clrMapOvr>
    <a:masterClrMapping/>
  </p:clrMapOvr>
  <p:transition spd="slow">
    <p:push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1285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CONSULTÓRIO </a:t>
            </a:r>
            <a:r>
              <a:rPr 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MEDICO/ENFERMEIRO</a:t>
            </a: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ESF – URBANO – Médico do Programa mais Médicos + Enfermeira</a:t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Dr. Roeme Romero Legra</a:t>
            </a:r>
            <a:b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Enfermeira: Solange Aparecida da Silveira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47800"/>
            <a:ext cx="7344816" cy="4800600"/>
          </a:xfrm>
        </p:spPr>
      </p:pic>
    </p:spTree>
    <p:extLst>
      <p:ext uri="{BB962C8B-B14F-4D97-AF65-F5344CB8AC3E}">
        <p14:creationId xmlns:p14="http://schemas.microsoft.com/office/powerpoint/2010/main" val="3833366464"/>
      </p:ext>
    </p:extLst>
  </p:cSld>
  <p:clrMapOvr>
    <a:masterClrMapping/>
  </p:clrMapOvr>
  <p:transition spd="slow">
    <p:push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86724476"/>
              </p:ext>
            </p:extLst>
          </p:nvPr>
        </p:nvGraphicFramePr>
        <p:xfrm>
          <a:off x="1475656" y="274638"/>
          <a:ext cx="71287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47800"/>
            <a:ext cx="6984776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1187624" y="6381328"/>
            <a:ext cx="7488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            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729404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pic>
        <p:nvPicPr>
          <p:cNvPr id="47106" name="Picture 2" descr="C:\Users\Vitor\Desktop\Trabalho Prefeitura\Prestação de Contas\1º Semestre de 2014\Imagens\LRF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764386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1071538" y="6500834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17128273"/>
              </p:ext>
            </p:extLst>
          </p:nvPr>
        </p:nvGraphicFramePr>
        <p:xfrm>
          <a:off x="1835696" y="274638"/>
          <a:ext cx="662473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47800"/>
            <a:ext cx="6624736" cy="4800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66430854"/>
      </p:ext>
    </p:extLst>
  </p:cSld>
  <p:clrMapOvr>
    <a:masterClrMapping/>
  </p:clrMapOvr>
  <p:transition spd="slow">
    <p:push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SISPACTO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PACTO PELA SAÚDE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É UM CONJUNTO DE REFORMAS INSTITUCIONAIS DO SUS PACTUADO ENTRE AS 03 ESFERAS DE GESTÃO (UNIÃO, ESTADOS E MUNICÍPIOS)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VISANDO ALCANÇAR MAIOR EFICIÊNCIA E QUALIDADE DAS RESPOSTAS DO SUS, REDEFININDO AS RESPONSABILIDADES DE CADA GESTOR EM FUNÇAO DAS NECESSIDADES DE SAÚDE DA POPULAÇÃO E NA BUSCA DE EQUIDADE SOCIAL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672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368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INDICADOR 4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Cobertura Populacional Estimada pelas Equipes básicas de saúde bucal</a:t>
            </a:r>
            <a:r>
              <a:rPr lang="pt-BR" sz="2800" b="1" dirty="0" smtClean="0">
                <a:solidFill>
                  <a:schemeClr val="tx2"/>
                </a:solidFill>
              </a:rPr>
              <a:t/>
            </a:r>
            <a:br>
              <a:rPr lang="pt-BR" sz="2800" b="1" dirty="0" smtClean="0">
                <a:solidFill>
                  <a:schemeClr val="tx2"/>
                </a:solidFill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pt-BR" dirty="0" smtClean="0"/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POPULAÇÃO GERAL PARA 02 EQUIPES     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2.495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PACTUAÇÃO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DA POPULAÇÃO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META DO ESTADO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38751"/>
      </p:ext>
    </p:extLst>
  </p:cSld>
  <p:clrMapOvr>
    <a:masterClrMapping/>
  </p:clrMapOvr>
  <p:transition spd="slow">
    <p:push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821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/>
            </a:r>
            <a:br>
              <a:rPr lang="pt-BR" sz="3600" b="1" dirty="0" smtClean="0">
                <a:solidFill>
                  <a:schemeClr val="tx2"/>
                </a:solidFill>
              </a:rPr>
            </a:br>
            <a:r>
              <a:rPr lang="pt-BR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INDICADOR 5</a:t>
            </a:r>
            <a:br>
              <a:rPr lang="pt-BR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Média da escovação dental supervisionada</a:t>
            </a:r>
            <a:r>
              <a:rPr lang="pt-BR" sz="4400" b="1" dirty="0" smtClean="0">
                <a:solidFill>
                  <a:schemeClr val="tx2"/>
                </a:solidFill>
              </a:rPr>
              <a:t/>
            </a:r>
            <a:br>
              <a:rPr lang="pt-BR" sz="4400" b="1" dirty="0" smtClean="0">
                <a:solidFill>
                  <a:schemeClr val="tx2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1281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PARA 02 EQUIPES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PACTUAÇÃO MUNICÍPIO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3%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PACTUAÇÃO ESTADO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3%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MÉDIA DE ESCOVAÇÃO MENSAL DE </a:t>
            </a:r>
            <a:r>
              <a:rPr lang="pt-BR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103,54</a:t>
            </a:r>
            <a:endParaRPr lang="pt-BR" sz="28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22752"/>
      </p:ext>
    </p:extLst>
  </p:cSld>
  <p:clrMapOvr>
    <a:masterClrMapping/>
  </p:clrMapOvr>
  <p:transition spd="slow">
    <p:push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2088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rgbClr val="FF0000"/>
                </a:solidFill>
              </a:rPr>
              <a:t/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>INDICADOR 18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Razão de exames Citopatológico do colo do útero em mulheres de 25 a 64 anos e a população da mesma faixa etária</a:t>
            </a:r>
            <a:r>
              <a:rPr lang="pt-BR" sz="2800" b="1" dirty="0" smtClean="0">
                <a:solidFill>
                  <a:srgbClr val="FF0000"/>
                </a:solidFill>
              </a:rPr>
              <a:t/>
            </a:r>
            <a:br>
              <a:rPr lang="pt-BR" sz="2800" b="1" dirty="0" smtClean="0">
                <a:solidFill>
                  <a:srgbClr val="FF0000"/>
                </a:solidFill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1155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POPULAÇÃO FEMININA NA FAIXA ESTÁRIA </a:t>
            </a:r>
            <a:r>
              <a:rPr lang="pt-BR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1170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MULHERES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PACTUAÇÃO </a:t>
            </a:r>
            <a:r>
              <a:rPr lang="pt-BR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0,65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TOTAL DE </a:t>
            </a:r>
            <a:r>
              <a:rPr lang="pt-BR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254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EXAMES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AGOSTO DE 2014 EXAMES REALIZADOS </a:t>
            </a:r>
            <a:r>
              <a:rPr lang="pt-BR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204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PACTUAÇÃO ESTADO </a:t>
            </a:r>
            <a:r>
              <a:rPr lang="pt-BR" sz="2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0,65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2014</a:t>
            </a:r>
          </a:p>
          <a:p>
            <a:endParaRPr lang="pt-BR" sz="28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79857"/>
      </p:ext>
    </p:extLst>
  </p:cSld>
  <p:clrMapOvr>
    <a:masterClrMapping/>
  </p:clrMapOvr>
  <p:transition spd="slow">
    <p:push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259632" y="6500823"/>
            <a:ext cx="72008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1538" y="2387164"/>
            <a:ext cx="7786742" cy="47033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Autor:Tomas Carlyle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55799" y="2857496"/>
            <a:ext cx="7802481" cy="715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pt-BR" sz="2400" noProof="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pt-BR" sz="2400" noProof="0" dirty="0" smtClean="0">
                <a:latin typeface="Arial" pitchFamily="34" charset="0"/>
                <a:cs typeface="Arial" pitchFamily="34" charset="0"/>
              </a:rPr>
              <a:t>Obrigado </a:t>
            </a:r>
            <a:r>
              <a:rPr lang="pt-BR" sz="2400" noProof="0" dirty="0" smtClean="0">
                <a:latin typeface="Arial" pitchFamily="34" charset="0"/>
                <a:cs typeface="Arial" pitchFamily="34" charset="0"/>
              </a:rPr>
              <a:t>a Todos</a:t>
            </a:r>
            <a:endParaRPr kumimoji="0" lang="pt-BR" sz="2400" b="1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000100" y="4005064"/>
            <a:ext cx="7858180" cy="1296144"/>
          </a:xfrm>
          <a:prstGeom prst="rect">
            <a:avLst/>
          </a:prstGeom>
        </p:spPr>
        <p:txBody>
          <a:bodyPr numCol="2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Valmir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Lemes da Silva Santos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Secretario e Gestor do Fundo Municipal  Saúde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Portaria 093/2013</a:t>
            </a:r>
          </a:p>
          <a:p>
            <a:pPr lvl="0" algn="ctr"/>
            <a:endParaRPr lang="pt-BR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pt-B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Luiz </a:t>
            </a: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Amaral de Brito</a:t>
            </a:r>
          </a:p>
          <a:p>
            <a:pPr lvl="0" algn="ctr"/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Prefeito Municipal </a:t>
            </a:r>
          </a:p>
          <a:p>
            <a:pPr lvl="0" algn="ctr"/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Parecis/RO</a:t>
            </a:r>
            <a:endParaRPr lang="pt-BR" dirty="0">
              <a:solidFill>
                <a:prstClr val="black"/>
              </a:solidFill>
            </a:endParaRPr>
          </a:p>
          <a:p>
            <a:pPr algn="ctr">
              <a:buNone/>
            </a:pPr>
            <a:endParaRPr kumimoji="0" lang="pt-BR" b="1" strike="noStrike" kern="1200" cap="none" spc="0" normalizeH="0" noProof="0" dirty="0" smtClean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9632" y="500043"/>
            <a:ext cx="6955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 saúde é o resultado não só de nossos atos como também de nossos pensamentos.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81211264"/>
              </p:ext>
            </p:extLst>
          </p:nvPr>
        </p:nvGraphicFramePr>
        <p:xfrm>
          <a:off x="1331640" y="26064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47800"/>
            <a:ext cx="7488832" cy="45734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pt-BR" dirty="0" smtClean="0"/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Fundo Municipal de Saúde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CNPJ 84.746.363/0002-27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Rua Judite Jesus de Oliveira nº 412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Centro Parecis/RO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Telefone= (69) 3447-1113-3447-1243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Email=cds_parecis@hotmail.com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259632" y="6500823"/>
            <a:ext cx="7598648" cy="313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            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05446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graphicFrame>
        <p:nvGraphicFramePr>
          <p:cNvPr id="9" name="Diagrama 8"/>
          <p:cNvGraphicFramePr/>
          <p:nvPr/>
        </p:nvGraphicFramePr>
        <p:xfrm>
          <a:off x="1071537" y="-33899"/>
          <a:ext cx="7892951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709453550"/>
              </p:ext>
            </p:extLst>
          </p:nvPr>
        </p:nvGraphicFramePr>
        <p:xfrm>
          <a:off x="1071538" y="1500174"/>
          <a:ext cx="7786742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Fundo Municipal de Saúde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98171270"/>
              </p:ext>
            </p:extLst>
          </p:nvPr>
        </p:nvGraphicFramePr>
        <p:xfrm>
          <a:off x="1142976" y="214290"/>
          <a:ext cx="7715304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Secretaria de Planejamento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214554"/>
            <a:ext cx="79649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Despesa  Bruta com Pessoal    =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R$ 654.510,55</a:t>
            </a:r>
          </a:p>
          <a:p>
            <a:pPr lvl="0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Despesa 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Liquida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Pessoal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R$ 559.263,99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98736585"/>
              </p:ext>
            </p:extLst>
          </p:nvPr>
        </p:nvGraphicFramePr>
        <p:xfrm>
          <a:off x="928662" y="0"/>
          <a:ext cx="7603778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4943831"/>
              </p:ext>
            </p:extLst>
          </p:nvPr>
        </p:nvGraphicFramePr>
        <p:xfrm>
          <a:off x="755576" y="1196752"/>
          <a:ext cx="7786687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0723" name="Picture 3" descr="C:\Users\Vitor\Desktop\Trabalho Prefeitura\Prestação de Contas\1º Semestre de 2014\Imagens\1207_impostos-federais_1[1]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29454" y="2214554"/>
            <a:ext cx="185141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Secretaria de Planejamento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r\Desktop\Trabalho Prefeitura\Prestação de Contas\1º Semestre de 2014\ro-parecis-brasa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1071538" cy="714356"/>
          </a:xfrm>
          <a:prstGeom prst="rect">
            <a:avLst/>
          </a:prstGeom>
          <a:noFill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59384282"/>
              </p:ext>
            </p:extLst>
          </p:nvPr>
        </p:nvGraphicFramePr>
        <p:xfrm>
          <a:off x="928662" y="0"/>
          <a:ext cx="77724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000100" y="982639"/>
            <a:ext cx="7786687" cy="45180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800" b="1" u="sng" dirty="0" smtClean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TAXAS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FISCALIZAÇÃO VIGILANCIA,</a:t>
            </a:r>
          </a:p>
          <a:p>
            <a:pPr algn="ctr" eaLnBrk="1" fontAlgn="auto" hangingPunct="1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FUNCIONAMENTOS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ESTABELECIMENTOS</a:t>
            </a:r>
          </a:p>
          <a:p>
            <a:pPr algn="ctr" eaLnBrk="1" fontAlgn="auto" hangingPunct="1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SERVIÇOS CADASTRAIS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ILUMINAÇÃO PUBLICA</a:t>
            </a:r>
          </a:p>
          <a:p>
            <a:pPr algn="ctr" eaLnBrk="1" fontAlgn="auto" hangingPunct="1"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OUTRAS RECEITAS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800" dirty="0"/>
          </a:p>
        </p:txBody>
      </p:sp>
      <p:pic>
        <p:nvPicPr>
          <p:cNvPr id="50177" name="Picture 1" descr="C:\Users\Vitor\Desktop\Trabalho Prefeitura\Prestação de Contas\1º Semestre de 2014\Imagens\1207_impostos-federais_1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0467" y="908720"/>
            <a:ext cx="245781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071538" y="6488668"/>
            <a:ext cx="80724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Prefeitura Municipal de Parecis/RO 			Secretaria de Planejamento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2035</TotalTime>
  <Words>2464</Words>
  <Application>Microsoft Office PowerPoint</Application>
  <PresentationFormat>Apresentação na tela (4:3)</PresentationFormat>
  <Paragraphs>748</Paragraphs>
  <Slides>56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DISTRIBUIÇÃO DAS DESPESAS POR BLOCO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REDE FISÍCA DE SERVIÇOS DE SAÚDE</vt:lpstr>
      <vt:lpstr>RELAÇÃO DE VEICULOS USADOS NO ATENDIMENTO NA REDE HOSPITALAR E ATENÇÃO BASICA</vt:lpstr>
      <vt:lpstr>CENTRAL DE REGULAÇÃO Agendamento de Consultas na Atenção Especializada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PROCEDIMENTOS REALIZADOS NO ESF  01 – ZONA URBANA/RURAL – SEGUNDO QUADRIMESTRE 2014</vt:lpstr>
      <vt:lpstr>PROCEDIMENTOS REALIZADOS NO ESF  01 – ZONA URBANA/RURAL – SEGUNDO QUADRIMESTRE 2014</vt:lpstr>
      <vt:lpstr>PROCEDIMENTOS REALIZADOS NO ESF  02 – ZONA RURAL – SEGUNDO QUADRIMESTRE 2014</vt:lpstr>
      <vt:lpstr>PROCEDIMENTOS REALIZADOS NO ESF  02 – ZONA RURAL – SEGUNDO QUADRIMESTRE 2014</vt:lpstr>
      <vt:lpstr>Apresentação do PowerPoint</vt:lpstr>
      <vt:lpstr>COBERTURAS VACINAIS (IMUNOBIOLÓGICOS) – DOSES APLICADAS DE MAIO A AGOSTO</vt:lpstr>
      <vt:lpstr>Apresentação do PowerPoint</vt:lpstr>
      <vt:lpstr>Apresentação do PowerPoint</vt:lpstr>
      <vt:lpstr>Apresentação do PowerPoint</vt:lpstr>
      <vt:lpstr>CONSTRUÇÃO DA UBS – JARDIM KEILA ZONA URBANA – FUTUTA SEDE DO ESF 01</vt:lpstr>
      <vt:lpstr>Apresentação do PowerPoint</vt:lpstr>
      <vt:lpstr>Apresentação do PowerPoint</vt:lpstr>
      <vt:lpstr>CONSULTÓRIO MEDICO ESF – RURAL – Médico do Programa mais Médicos Dr. Reniel Diaz Moralez</vt:lpstr>
      <vt:lpstr>CONSULTÓRIO MEDICO ESF – RURAL – Médico do Programa mais Médicos Técnica em Enfermagem:Laudiceia Gleibes do Nascimento </vt:lpstr>
      <vt:lpstr>Apresentação do PowerPoint</vt:lpstr>
      <vt:lpstr>Apresentação do PowerPoint</vt:lpstr>
      <vt:lpstr>CONSULTÓRIO MEDICO/ENFERMEIRO ESF – URBANO – Médico do Programa mais Médicos + Enfermeira Dr. Roeme Romero Legra Enfermeira: Solange Aparecida da Silveira</vt:lpstr>
      <vt:lpstr>CONSULTÓRIO MEDICO/ENFERMEIRO ESF – URBANO – Médico do Programa mais Médicos + Enfermeira Dr. Roeme Romero Legra Enfermeira: Solange Aparecida da Silveira</vt:lpstr>
      <vt:lpstr>Apresentação do PowerPoint</vt:lpstr>
      <vt:lpstr>Apresentação do PowerPoint</vt:lpstr>
      <vt:lpstr>SISPACTO PACTO PELA SAÚDE</vt:lpstr>
      <vt:lpstr> INDICADOR 4 Cobertura Populacional Estimada pelas Equipes básicas de saúde bucal </vt:lpstr>
      <vt:lpstr> INDICADOR 5  Média da escovação dental supervisionada </vt:lpstr>
      <vt:lpstr> INDICADOR 18 Razão de exames Citopatológico do colo do útero em mulheres de 25 a 64 anos e a população da mesma faixa etária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Vitor Hugo</dc:creator>
  <cp:lastModifiedBy>Semusa-Parecis</cp:lastModifiedBy>
  <cp:revision>221</cp:revision>
  <cp:lastPrinted>2014-09-30T17:23:41Z</cp:lastPrinted>
  <dcterms:created xsi:type="dcterms:W3CDTF">2014-07-17T13:14:25Z</dcterms:created>
  <dcterms:modified xsi:type="dcterms:W3CDTF">2014-10-01T19:28:53Z</dcterms:modified>
</cp:coreProperties>
</file>